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62" r:id="rId7"/>
    <p:sldId id="260" r:id="rId8"/>
    <p:sldId id="261" r:id="rId9"/>
    <p:sldId id="263" r:id="rId10"/>
    <p:sldId id="267" r:id="rId11"/>
    <p:sldId id="264" r:id="rId12"/>
    <p:sldId id="277" r:id="rId13"/>
    <p:sldId id="279" r:id="rId14"/>
    <p:sldId id="266" r:id="rId15"/>
    <p:sldId id="269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82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etli stil 3 – Naglašav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Umereni stil 4 – Naglašav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8148" autoAdjust="0"/>
  </p:normalViewPr>
  <p:slideViewPr>
    <p:cSldViewPr>
      <p:cViewPr varScale="1">
        <p:scale>
          <a:sx n="79" d="100"/>
          <a:sy n="79" d="100"/>
        </p:scale>
        <p:origin x="16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%20-%20GO%20Rakovic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%20-%20GO%20Rakovic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%20-%20GO%20Rakovic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%20-%20GO%20Rakovic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Структура расхода и издатака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Структура расхода и издатака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2F9-4BB7-960B-761D8113A1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2F9-4BB7-960B-761D8113A1CF}"/>
              </c:ext>
            </c:extLst>
          </c:dPt>
          <c:dPt>
            <c:idx val="2"/>
            <c:bubble3D val="0"/>
            <c:explosion val="3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2F9-4BB7-960B-761D8113A1C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2F9-4BB7-960B-761D8113A1C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E2F9-4BB7-960B-761D8113A1C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E2F9-4BB7-960B-761D8113A1C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E2F9-4BB7-960B-761D8113A1C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E2F9-4BB7-960B-761D8113A1CF}"/>
              </c:ext>
            </c:extLst>
          </c:dPt>
          <c:dLbls>
            <c:dLbl>
              <c:idx val="0"/>
              <c:layout>
                <c:manualLayout>
                  <c:x val="0.26913199794555714"/>
                  <c:y val="-0.12549019607843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F9-4BB7-960B-761D8113A1CF}"/>
                </c:ext>
              </c:extLst>
            </c:dLbl>
            <c:dLbl>
              <c:idx val="1"/>
              <c:layout>
                <c:manualLayout>
                  <c:x val="-7.1905495634309188E-2"/>
                  <c:y val="-0.103803118727806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F9-4BB7-960B-761D8113A1CF}"/>
                </c:ext>
              </c:extLst>
            </c:dLbl>
            <c:dLbl>
              <c:idx val="2"/>
              <c:layout>
                <c:manualLayout>
                  <c:x val="4.7252182845403182E-2"/>
                  <c:y val="-0.1066666666666666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F9-4BB7-960B-761D8113A1CF}"/>
                </c:ext>
              </c:extLst>
            </c:dLbl>
            <c:dLbl>
              <c:idx val="3"/>
              <c:layout>
                <c:manualLayout>
                  <c:x val="7.3959938366718034E-2"/>
                  <c:y val="-3.137254901960784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F9-4BB7-960B-761D8113A1CF}"/>
                </c:ext>
              </c:extLst>
            </c:dLbl>
            <c:dLbl>
              <c:idx val="4"/>
              <c:layout>
                <c:manualLayout>
                  <c:x val="3.0816640986132512E-2"/>
                  <c:y val="-7.21568627450980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F9-4BB7-960B-761D8113A1CF}"/>
                </c:ext>
              </c:extLst>
            </c:dLbl>
            <c:dLbl>
              <c:idx val="5"/>
              <c:layout>
                <c:manualLayout>
                  <c:x val="3.9034411915767848E-2"/>
                  <c:y val="-1.88235294117648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2F9-4BB7-960B-761D8113A1CF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2F9-4BB7-960B-761D8113A1CF}"/>
                </c:ext>
              </c:extLst>
            </c:dLbl>
            <c:dLbl>
              <c:idx val="7"/>
              <c:layout>
                <c:manualLayout>
                  <c:x val="-0.1376476630713919"/>
                  <c:y val="-5.96078431372549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2F9-4BB7-960B-761D8113A1C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@</c:formatCode>
                <c:ptCount val="8"/>
                <c:pt idx="0">
                  <c:v>0</c:v>
                </c:pt>
                <c:pt idx="1">
                  <c:v>0</c:v>
                </c:pt>
                <c:pt idx="2" formatCode="General">
                  <c:v>3000000</c:v>
                </c:pt>
                <c:pt idx="3" formatCode="General">
                  <c:v>25000000</c:v>
                </c:pt>
                <c:pt idx="4" formatCode="General">
                  <c:v>9639151</c:v>
                </c:pt>
                <c:pt idx="5" formatCode="General">
                  <c:v>19288444</c:v>
                </c:pt>
                <c:pt idx="6" formatCode="General">
                  <c:v>119219768</c:v>
                </c:pt>
                <c:pt idx="7" formatCode="General">
                  <c:v>9100000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2F9-4BB7-960B-761D8113A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>
          <a:alpha val="90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>
          <a:alpha val="90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343324250681199"/>
          <c:y val="0.35208994708994706"/>
          <c:w val="0.40236148955495005"/>
          <c:h val="0.36484126984126986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A3C-4F5E-88F2-1384604B79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A3C-4F5E-88F2-1384604B79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A3C-4F5E-88F2-1384604B79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A3C-4F5E-88F2-1384604B79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A3C-4F5E-88F2-1384604B799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A3C-4F5E-88F2-1384604B799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A3C-4F5E-88F2-1384604B799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4A3C-4F5E-88F2-1384604B799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4A3C-4F5E-88F2-1384604B799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4A3C-4F5E-88F2-1384604B799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4A3C-4F5E-88F2-1384604B799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4A3C-4F5E-88F2-1384604B799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4A3C-4F5E-88F2-1384604B799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4A3C-4F5E-88F2-1384604B799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4A3C-4F5E-88F2-1384604B799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4A3C-4F5E-88F2-1384604B7995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4A3C-4F5E-88F2-1384604B7995}"/>
              </c:ext>
            </c:extLst>
          </c:dPt>
          <c:dLbls>
            <c:dLbl>
              <c:idx val="0"/>
              <c:layout>
                <c:manualLayout>
                  <c:x val="-0.24704813805631246"/>
                  <c:y val="-0.179894179894179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3C-4F5E-88F2-1384604B7995}"/>
                </c:ext>
              </c:extLst>
            </c:dLbl>
            <c:dLbl>
              <c:idx val="1"/>
              <c:layout>
                <c:manualLayout>
                  <c:x val="-0.13079019073569481"/>
                  <c:y val="-0.2751322751322751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3C-4F5E-88F2-1384604B7995}"/>
                </c:ext>
              </c:extLst>
            </c:dLbl>
            <c:dLbl>
              <c:idx val="2"/>
              <c:layout>
                <c:manualLayout>
                  <c:x val="3.6330608537693005E-3"/>
                  <c:y val="-0.306878306878306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3C-4F5E-88F2-1384604B7995}"/>
                </c:ext>
              </c:extLst>
            </c:dLbl>
            <c:dLbl>
              <c:idx val="3"/>
              <c:layout>
                <c:manualLayout>
                  <c:x val="0.17438692098092642"/>
                  <c:y val="-0.1957671957671957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3C-4F5E-88F2-1384604B7995}"/>
                </c:ext>
              </c:extLst>
            </c:dLbl>
            <c:dLbl>
              <c:idx val="4"/>
              <c:layout>
                <c:manualLayout>
                  <c:x val="0.16530426884650318"/>
                  <c:y val="-4.23280423280423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3C-4F5E-88F2-1384604B7995}"/>
                </c:ext>
              </c:extLst>
            </c:dLbl>
            <c:dLbl>
              <c:idx val="5"/>
              <c:layout>
                <c:manualLayout>
                  <c:x val="5.8128973660308808E-2"/>
                  <c:y val="3.17460317460317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3C-4F5E-88F2-1384604B7995}"/>
                </c:ext>
              </c:extLst>
            </c:dLbl>
            <c:dLbl>
              <c:idx val="6"/>
              <c:layout>
                <c:manualLayout>
                  <c:x val="0.12352406902815623"/>
                  <c:y val="-0.161375661375661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A3C-4F5E-88F2-1384604B7995}"/>
                </c:ext>
              </c:extLst>
            </c:dLbl>
            <c:dLbl>
              <c:idx val="7"/>
              <c:layout>
                <c:manualLayout>
                  <c:x val="-5.4495912806539508E-3"/>
                  <c:y val="0.13142628004832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A3C-4F5E-88F2-1384604B7995}"/>
                </c:ext>
              </c:extLst>
            </c:dLbl>
            <c:dLbl>
              <c:idx val="8"/>
              <c:layout>
                <c:manualLayout>
                  <c:x val="7.2661217075386017E-2"/>
                  <c:y val="-2.91005291005291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A3C-4F5E-88F2-1384604B7995}"/>
                </c:ext>
              </c:extLst>
            </c:dLbl>
            <c:dLbl>
              <c:idx val="9"/>
              <c:layout>
                <c:manualLayout>
                  <c:x val="-9.445958219800181E-2"/>
                  <c:y val="0.328042328042328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A3C-4F5E-88F2-1384604B7995}"/>
                </c:ext>
              </c:extLst>
            </c:dLbl>
            <c:dLbl>
              <c:idx val="10"/>
              <c:layout>
                <c:manualLayout>
                  <c:x val="0.10354223433242507"/>
                  <c:y val="2.11640211640210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A3C-4F5E-88F2-1384604B7995}"/>
                </c:ext>
              </c:extLst>
            </c:dLbl>
            <c:dLbl>
              <c:idx val="11"/>
              <c:layout>
                <c:manualLayout>
                  <c:x val="-0.49954586739327883"/>
                  <c:y val="0.20899470899470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A3C-4F5E-88F2-1384604B7995}"/>
                </c:ext>
              </c:extLst>
            </c:dLbl>
            <c:dLbl>
              <c:idx val="12"/>
              <c:layout>
                <c:manualLayout>
                  <c:x val="8.5376930063578438E-2"/>
                  <c:y val="0.1507936507936507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A3C-4F5E-88F2-1384604B7995}"/>
                </c:ext>
              </c:extLst>
            </c:dLbl>
            <c:dLbl>
              <c:idx val="13"/>
              <c:layout>
                <c:manualLayout>
                  <c:x val="-7.9927338782924615E-2"/>
                  <c:y val="0.235449735449735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A3C-4F5E-88F2-1384604B7995}"/>
                </c:ext>
              </c:extLst>
            </c:dLbl>
            <c:dLbl>
              <c:idx val="14"/>
              <c:layout>
                <c:manualLayout>
                  <c:x val="-0.19236527995308489"/>
                  <c:y val="-0.378306878306878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A3C-4F5E-88F2-1384604B7995}"/>
                </c:ext>
              </c:extLst>
            </c:dLbl>
            <c:dLbl>
              <c:idx val="15"/>
              <c:layout>
                <c:manualLayout>
                  <c:x val="-0.23251589464123523"/>
                  <c:y val="-0.208994708994708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A3C-4F5E-88F2-1384604B7995}"/>
                </c:ext>
              </c:extLst>
            </c:dLbl>
            <c:dLbl>
              <c:idx val="16"/>
              <c:layout>
                <c:manualLayout>
                  <c:x val="-0.26702997275204365"/>
                  <c:y val="-0.1666666666666666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A3C-4F5E-88F2-1384604B7995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6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6">
                  <c:v>ОРГАНИЗАЦИЈА САОБРАЋАЈА И САОБРАЋАЈНА ИНФРАСТРУКТУРА</c:v>
                </c:pt>
                <c:pt idx="8">
                  <c:v>Основно образовање И ВАСПИТАЊЕ</c:v>
                </c:pt>
                <c:pt idx="10">
                  <c:v>СОЦИЈАЛНА И ДЕЧИЈА ЗАШТИТА 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41648</c:v>
                </c:pt>
                <c:pt idx="1">
                  <c:v>49885</c:v>
                </c:pt>
                <c:pt idx="2">
                  <c:v>2000</c:v>
                </c:pt>
                <c:pt idx="6">
                  <c:v>59092</c:v>
                </c:pt>
                <c:pt idx="8">
                  <c:v>25600</c:v>
                </c:pt>
                <c:pt idx="10">
                  <c:v>9839</c:v>
                </c:pt>
                <c:pt idx="12">
                  <c:v>50779</c:v>
                </c:pt>
                <c:pt idx="13">
                  <c:v>4500</c:v>
                </c:pt>
                <c:pt idx="14">
                  <c:v>401945</c:v>
                </c:pt>
                <c:pt idx="15">
                  <c:v>67081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4A3C-4F5E-88F2-1384604B7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 dirty="0"/>
              <a:t>Структура прихода и примања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1800" b="1" i="0" baseline="0">
                <a:effectLst/>
              </a:rPr>
              <a:t>Структура прихода и примања</a:t>
            </a:r>
            <a:endParaRPr lang="sr-Cyrl-R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1800" b="1" i="0" baseline="0">
                <a:effectLst/>
              </a:rPr>
              <a:t>Структура прихода и примања</a:t>
            </a:r>
            <a:endParaRPr lang="sr-Cyrl-R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1800" b="1" i="0" baseline="0">
                <a:effectLst/>
              </a:rPr>
              <a:t>Структура прихода и примања</a:t>
            </a:r>
            <a:endParaRPr lang="sr-Cyrl-R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EA0-4160-86F3-F834444AD6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EA0-4160-86F3-F834444AD6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EA0-4160-86F3-F834444AD6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EA0-4160-86F3-F834444AD6D2}"/>
              </c:ext>
            </c:extLst>
          </c:dPt>
          <c:cat>
            <c:strRef>
              <c:f>'Prihodi i primanja'!$C$6:$C$9</c:f>
              <c:strCache>
                <c:ptCount val="4"/>
                <c:pt idx="0">
                  <c:v>Порески приходи</c:v>
                </c:pt>
                <c:pt idx="1">
                  <c:v>други приходи</c:v>
                </c:pt>
                <c:pt idx="2">
                  <c:v>пренета средства из претходне године</c:v>
                </c:pt>
                <c:pt idx="3">
                  <c:v>Меморандумске ставке</c:v>
                </c:pt>
              </c:strCache>
            </c:strRef>
          </c:cat>
          <c:val>
            <c:numRef>
              <c:f>'Prihodi i primanja'!$D$6:$D$9</c:f>
              <c:numCache>
                <c:formatCode>General</c:formatCode>
                <c:ptCount val="4"/>
                <c:pt idx="0">
                  <c:v>622672876</c:v>
                </c:pt>
                <c:pt idx="1">
                  <c:v>12500000</c:v>
                </c:pt>
                <c:pt idx="2">
                  <c:v>76196684</c:v>
                </c:pt>
                <c:pt idx="3">
                  <c:v>1000000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EA0-4160-86F3-F834444AD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F1112-1AD7-4AA4-9A3A-6A2F46283F61}" type="doc">
      <dgm:prSet loTypeId="urn:microsoft.com/office/officeart/2005/8/layout/radial4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1DA16C6-8CAF-4FBB-83BD-0F15D2F74F48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dirty="0"/>
            <a:t>Ко учествује у изради буџета</a:t>
          </a:r>
          <a:r>
            <a:rPr lang="en-US" dirty="0"/>
            <a:t>?</a:t>
          </a:r>
        </a:p>
      </dgm:t>
    </dgm:pt>
    <dgm:pt modelId="{A1BAD192-7F9E-4506-A9B5-420438854D09}" type="parTrans" cxnId="{1DC4AA6E-4FBB-45FD-B7E3-8ADF4F407287}">
      <dgm:prSet/>
      <dgm:spPr/>
      <dgm:t>
        <a:bodyPr/>
        <a:lstStyle/>
        <a:p>
          <a:endParaRPr lang="en-US"/>
        </a:p>
      </dgm:t>
    </dgm:pt>
    <dgm:pt modelId="{6696F078-C7FA-4086-9084-D1C94F161CC1}" type="sibTrans" cxnId="{1DC4AA6E-4FBB-45FD-B7E3-8ADF4F407287}">
      <dgm:prSet/>
      <dgm:spPr/>
      <dgm:t>
        <a:bodyPr/>
        <a:lstStyle/>
        <a:p>
          <a:endParaRPr lang="en-US"/>
        </a:p>
      </dgm:t>
    </dgm:pt>
    <dgm:pt modelId="{95B85839-953C-4107-8C12-B28A5A3F45EC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dirty="0"/>
            <a:t>Месне заједнице</a:t>
          </a:r>
          <a:endParaRPr lang="en-US" sz="1400" dirty="0"/>
        </a:p>
      </dgm:t>
    </dgm:pt>
    <dgm:pt modelId="{4FC53550-D4E3-497F-A27C-29619A2A0178}" type="parTrans" cxnId="{9591A664-95AB-411B-8BDD-A66E56D4DE78}">
      <dgm:prSet/>
      <dgm:spPr/>
      <dgm:t>
        <a:bodyPr/>
        <a:lstStyle/>
        <a:p>
          <a:endParaRPr lang="en-US"/>
        </a:p>
      </dgm:t>
    </dgm:pt>
    <dgm:pt modelId="{4ABFBB04-DBE4-4BE3-B5E8-432C6AEBDAEB}" type="sibTrans" cxnId="{9591A664-95AB-411B-8BDD-A66E56D4DE78}">
      <dgm:prSet/>
      <dgm:spPr/>
      <dgm:t>
        <a:bodyPr/>
        <a:lstStyle/>
        <a:p>
          <a:endParaRPr lang="en-US"/>
        </a:p>
      </dgm:t>
    </dgm:pt>
    <dgm:pt modelId="{CA688DA4-D576-48DF-AF56-84A20CF0886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sz="1400" dirty="0"/>
            <a:t>Установе:</a:t>
          </a:r>
        </a:p>
        <a:p>
          <a:pPr algn="l"/>
          <a:r>
            <a:rPr lang="sr-Cyrl-RS" sz="1400" dirty="0"/>
            <a:t>-Центар за културу Раковица</a:t>
          </a:r>
        </a:p>
        <a:p>
          <a:pPr algn="ctr"/>
          <a:endParaRPr lang="en-US" sz="800" dirty="0"/>
        </a:p>
      </dgm:t>
    </dgm:pt>
    <dgm:pt modelId="{227D0F75-A85E-48A0-923F-CAE2CEE8302B}" type="parTrans" cxnId="{B045261B-3FC5-4798-ACC5-A4EFA8749840}">
      <dgm:prSet/>
      <dgm:spPr/>
      <dgm:t>
        <a:bodyPr/>
        <a:lstStyle/>
        <a:p>
          <a:endParaRPr lang="en-US"/>
        </a:p>
      </dgm:t>
    </dgm:pt>
    <dgm:pt modelId="{6A5E5253-4F22-4BE9-A205-8C9003A8F134}" type="sibTrans" cxnId="{B045261B-3FC5-4798-ACC5-A4EFA8749840}">
      <dgm:prSet/>
      <dgm:spPr/>
      <dgm:t>
        <a:bodyPr/>
        <a:lstStyle/>
        <a:p>
          <a:endParaRPr lang="en-US"/>
        </a:p>
      </dgm:t>
    </dgm:pt>
    <dgm:pt modelId="{6310FD69-D567-4069-9125-5C89D7D0366C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dirty="0"/>
            <a:t>Општинска власт и стручне службе</a:t>
          </a:r>
          <a:endParaRPr lang="en-US" sz="1400" dirty="0"/>
        </a:p>
      </dgm:t>
    </dgm:pt>
    <dgm:pt modelId="{2CF35C61-DF83-42FC-A7DB-6665A823676E}" type="parTrans" cxnId="{A0C3F366-7F65-470B-890E-C95A9950A25C}">
      <dgm:prSet/>
      <dgm:spPr/>
      <dgm:t>
        <a:bodyPr/>
        <a:lstStyle/>
        <a:p>
          <a:endParaRPr lang="en-US"/>
        </a:p>
      </dgm:t>
    </dgm:pt>
    <dgm:pt modelId="{8CF377A4-44DD-4AAC-839C-1C1D99FDCD61}" type="sibTrans" cxnId="{A0C3F366-7F65-470B-890E-C95A9950A25C}">
      <dgm:prSet/>
      <dgm:spPr/>
      <dgm:t>
        <a:bodyPr/>
        <a:lstStyle/>
        <a:p>
          <a:endParaRPr lang="en-US"/>
        </a:p>
      </dgm:t>
    </dgm:pt>
    <dgm:pt modelId="{6C20EE09-CEB3-4120-A2AE-760EB636D2A3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dirty="0"/>
            <a:t>Јавно предузеће Пословни центар Раковица</a:t>
          </a:r>
          <a:endParaRPr lang="en-US" sz="1400" dirty="0"/>
        </a:p>
      </dgm:t>
    </dgm:pt>
    <dgm:pt modelId="{E09173DF-6089-43BE-9D41-76A8961283CB}" type="parTrans" cxnId="{5AE93EF6-AA26-40F2-82CD-0D171A34ABA3}">
      <dgm:prSet/>
      <dgm:spPr/>
      <dgm:t>
        <a:bodyPr/>
        <a:lstStyle/>
        <a:p>
          <a:endParaRPr lang="en-US"/>
        </a:p>
      </dgm:t>
    </dgm:pt>
    <dgm:pt modelId="{4E95A4F1-B309-4574-A763-F450CA351982}" type="sibTrans" cxnId="{5AE93EF6-AA26-40F2-82CD-0D171A34ABA3}">
      <dgm:prSet/>
      <dgm:spPr/>
      <dgm:t>
        <a:bodyPr/>
        <a:lstStyle/>
        <a:p>
          <a:endParaRPr lang="en-US"/>
        </a:p>
      </dgm:t>
    </dgm:pt>
    <dgm:pt modelId="{430A538F-CF64-44DA-AB72-CDA9AD20CE83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dirty="0"/>
            <a:t>-Основне школе</a:t>
          </a:r>
        </a:p>
        <a:p>
          <a:endParaRPr lang="en-US" sz="1400" dirty="0"/>
        </a:p>
      </dgm:t>
    </dgm:pt>
    <dgm:pt modelId="{89AB0748-28A5-4AA6-88C2-5A2F850CBA47}" type="parTrans" cxnId="{DB38EC61-5E8E-4B76-A3F5-E2EB5BDBDE46}">
      <dgm:prSet/>
      <dgm:spPr/>
      <dgm:t>
        <a:bodyPr/>
        <a:lstStyle/>
        <a:p>
          <a:endParaRPr lang="en-US"/>
        </a:p>
      </dgm:t>
    </dgm:pt>
    <dgm:pt modelId="{32EE2660-A159-4091-8FA4-7B355AC09DEC}" type="sibTrans" cxnId="{DB38EC61-5E8E-4B76-A3F5-E2EB5BDBDE46}">
      <dgm:prSet/>
      <dgm:spPr/>
      <dgm:t>
        <a:bodyPr/>
        <a:lstStyle/>
        <a:p>
          <a:endParaRPr lang="en-US"/>
        </a:p>
      </dgm:t>
    </dgm:pt>
    <dgm:pt modelId="{E45798DE-B585-4FA9-98B4-DF4CDD2B05E8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dirty="0"/>
            <a:t>Невладине организације (удружења грађана, политичке партије, верске организације</a:t>
          </a:r>
          <a:endParaRPr lang="en-US" sz="1400" dirty="0"/>
        </a:p>
      </dgm:t>
    </dgm:pt>
    <dgm:pt modelId="{C861C673-5748-4D4B-B601-7AB8AA43D86E}" type="parTrans" cxnId="{49770071-AC47-453C-B96D-8878CED0E18F}">
      <dgm:prSet/>
      <dgm:spPr/>
      <dgm:t>
        <a:bodyPr/>
        <a:lstStyle/>
        <a:p>
          <a:endParaRPr lang="en-US"/>
        </a:p>
      </dgm:t>
    </dgm:pt>
    <dgm:pt modelId="{2C2469AF-1E2B-4452-AED5-F7C23C22D80B}" type="sibTrans" cxnId="{49770071-AC47-453C-B96D-8878CED0E18F}">
      <dgm:prSet/>
      <dgm:spPr/>
      <dgm:t>
        <a:bodyPr/>
        <a:lstStyle/>
        <a:p>
          <a:endParaRPr lang="en-US"/>
        </a:p>
      </dgm:t>
    </dgm:pt>
    <dgm:pt modelId="{93BA61E7-081F-4ED9-B60A-AB980AC9A010}" type="pres">
      <dgm:prSet presAssocID="{1B0F1112-1AD7-4AA4-9A3A-6A2F46283F6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8A603F-EC40-41E4-BA70-D5C5F8781BC3}" type="pres">
      <dgm:prSet presAssocID="{11DA16C6-8CAF-4FBB-83BD-0F15D2F74F48}" presName="centerShape" presStyleLbl="node0" presStyleIdx="0" presStyleCnt="1" custScaleX="130189" custScaleY="123585"/>
      <dgm:spPr/>
    </dgm:pt>
    <dgm:pt modelId="{1B17F103-9216-4974-BE9E-F576C0AB9A07}" type="pres">
      <dgm:prSet presAssocID="{4FC53550-D4E3-497F-A27C-29619A2A0178}" presName="parTrans" presStyleLbl="bgSibTrans2D1" presStyleIdx="0" presStyleCnt="6"/>
      <dgm:spPr/>
    </dgm:pt>
    <dgm:pt modelId="{DBDFA7ED-47C4-4DAE-BCB0-FDCE24E0A939}" type="pres">
      <dgm:prSet presAssocID="{95B85839-953C-4107-8C12-B28A5A3F45EC}" presName="node" presStyleLbl="node1" presStyleIdx="0" presStyleCnt="6" custScaleX="91303" custScaleY="69818" custRadScaleRad="90452" custRadScaleInc="3345">
        <dgm:presLayoutVars>
          <dgm:bulletEnabled val="1"/>
        </dgm:presLayoutVars>
      </dgm:prSet>
      <dgm:spPr/>
    </dgm:pt>
    <dgm:pt modelId="{FDD76D25-2A08-46FF-8C07-2877A0C9FB2D}" type="pres">
      <dgm:prSet presAssocID="{227D0F75-A85E-48A0-923F-CAE2CEE8302B}" presName="parTrans" presStyleLbl="bgSibTrans2D1" presStyleIdx="1" presStyleCnt="6"/>
      <dgm:spPr/>
    </dgm:pt>
    <dgm:pt modelId="{B8B915FF-FAD2-4327-A8E8-FB9B137542A2}" type="pres">
      <dgm:prSet presAssocID="{CA688DA4-D576-48DF-AF56-84A20CF08864}" presName="node" presStyleLbl="node1" presStyleIdx="1" presStyleCnt="6" custScaleX="170489" custScaleY="105801" custRadScaleRad="140961" custRadScaleInc="-28911">
        <dgm:presLayoutVars>
          <dgm:bulletEnabled val="1"/>
        </dgm:presLayoutVars>
      </dgm:prSet>
      <dgm:spPr/>
    </dgm:pt>
    <dgm:pt modelId="{EA842F94-5DAB-40BA-A137-4DDCD4A7DE5B}" type="pres">
      <dgm:prSet presAssocID="{2CF35C61-DF83-42FC-A7DB-6665A823676E}" presName="parTrans" presStyleLbl="bgSibTrans2D1" presStyleIdx="2" presStyleCnt="6" custLinFactNeighborX="10386" custLinFactNeighborY="14049"/>
      <dgm:spPr/>
    </dgm:pt>
    <dgm:pt modelId="{A39EC9E4-4DCD-4C5C-B3E7-3180A7E676BC}" type="pres">
      <dgm:prSet presAssocID="{6310FD69-D567-4069-9125-5C89D7D0366C}" presName="node" presStyleLbl="node1" presStyleIdx="2" presStyleCnt="6" custAng="0" custRadScaleRad="88902" custRadScaleInc="46332">
        <dgm:presLayoutVars>
          <dgm:bulletEnabled val="1"/>
        </dgm:presLayoutVars>
      </dgm:prSet>
      <dgm:spPr/>
    </dgm:pt>
    <dgm:pt modelId="{FBD8A9BB-6C42-4425-B777-7048E4BC7509}" type="pres">
      <dgm:prSet presAssocID="{89AB0748-28A5-4AA6-88C2-5A2F850CBA47}" presName="parTrans" presStyleLbl="bgSibTrans2D1" presStyleIdx="3" presStyleCnt="6" custScaleX="106541" custLinFactNeighborX="2522" custLinFactNeighborY="11808"/>
      <dgm:spPr/>
    </dgm:pt>
    <dgm:pt modelId="{9BBD46BF-6C10-4C41-9833-659933681F6E}" type="pres">
      <dgm:prSet presAssocID="{430A538F-CF64-44DA-AB72-CDA9AD20CE83}" presName="node" presStyleLbl="node1" presStyleIdx="3" presStyleCnt="6" custScaleX="131146" custScaleY="49072" custRadScaleRad="101924" custRadScaleInc="52063">
        <dgm:presLayoutVars>
          <dgm:bulletEnabled val="1"/>
        </dgm:presLayoutVars>
      </dgm:prSet>
      <dgm:spPr/>
    </dgm:pt>
    <dgm:pt modelId="{5587016C-A0FA-4F4B-A93A-619E3C6DAE9A}" type="pres">
      <dgm:prSet presAssocID="{E09173DF-6089-43BE-9D41-76A8961283CB}" presName="parTrans" presStyleLbl="bgSibTrans2D1" presStyleIdx="4" presStyleCnt="6" custLinFactNeighborX="-2247" custLinFactNeighborY="-14015"/>
      <dgm:spPr/>
    </dgm:pt>
    <dgm:pt modelId="{1A97BD5D-D88B-4BDF-9C04-9A8FDBA87F2E}" type="pres">
      <dgm:prSet presAssocID="{6C20EE09-CEB3-4120-A2AE-760EB636D2A3}" presName="node" presStyleLbl="node1" presStyleIdx="4" presStyleCnt="6" custAng="0" custScaleX="97878" custScaleY="108950" custRadScaleRad="108466" custRadScaleInc="14775">
        <dgm:presLayoutVars>
          <dgm:bulletEnabled val="1"/>
        </dgm:presLayoutVars>
      </dgm:prSet>
      <dgm:spPr/>
    </dgm:pt>
    <dgm:pt modelId="{284CB80C-4A81-4C68-A0A3-0C7778EF5784}" type="pres">
      <dgm:prSet presAssocID="{C861C673-5748-4D4B-B601-7AB8AA43D86E}" presName="parTrans" presStyleLbl="bgSibTrans2D1" presStyleIdx="5" presStyleCnt="6"/>
      <dgm:spPr/>
    </dgm:pt>
    <dgm:pt modelId="{8EC7C03A-703D-4B14-80CF-03DA2C962947}" type="pres">
      <dgm:prSet presAssocID="{E45798DE-B585-4FA9-98B4-DF4CDD2B05E8}" presName="node" presStyleLbl="node1" presStyleIdx="5" presStyleCnt="6" custScaleY="176846">
        <dgm:presLayoutVars>
          <dgm:bulletEnabled val="1"/>
        </dgm:presLayoutVars>
      </dgm:prSet>
      <dgm:spPr/>
    </dgm:pt>
  </dgm:ptLst>
  <dgm:cxnLst>
    <dgm:cxn modelId="{F865B612-28FA-4099-B6A6-4B9C14CACDC9}" type="presOf" srcId="{6310FD69-D567-4069-9125-5C89D7D0366C}" destId="{A39EC9E4-4DCD-4C5C-B3E7-3180A7E676BC}" srcOrd="0" destOrd="0" presId="urn:microsoft.com/office/officeart/2005/8/layout/radial4"/>
    <dgm:cxn modelId="{B045261B-3FC5-4798-ACC5-A4EFA8749840}" srcId="{11DA16C6-8CAF-4FBB-83BD-0F15D2F74F48}" destId="{CA688DA4-D576-48DF-AF56-84A20CF08864}" srcOrd="1" destOrd="0" parTransId="{227D0F75-A85E-48A0-923F-CAE2CEE8302B}" sibTransId="{6A5E5253-4F22-4BE9-A205-8C9003A8F134}"/>
    <dgm:cxn modelId="{8643985C-D8A3-4449-9001-00469396A97B}" type="presOf" srcId="{227D0F75-A85E-48A0-923F-CAE2CEE8302B}" destId="{FDD76D25-2A08-46FF-8C07-2877A0C9FB2D}" srcOrd="0" destOrd="0" presId="urn:microsoft.com/office/officeart/2005/8/layout/radial4"/>
    <dgm:cxn modelId="{6D2B245D-6BAB-40D3-BABC-C69195B4BB82}" type="presOf" srcId="{89AB0748-28A5-4AA6-88C2-5A2F850CBA47}" destId="{FBD8A9BB-6C42-4425-B777-7048E4BC7509}" srcOrd="0" destOrd="0" presId="urn:microsoft.com/office/officeart/2005/8/layout/radial4"/>
    <dgm:cxn modelId="{DB38EC61-5E8E-4B76-A3F5-E2EB5BDBDE46}" srcId="{11DA16C6-8CAF-4FBB-83BD-0F15D2F74F48}" destId="{430A538F-CF64-44DA-AB72-CDA9AD20CE83}" srcOrd="3" destOrd="0" parTransId="{89AB0748-28A5-4AA6-88C2-5A2F850CBA47}" sibTransId="{32EE2660-A159-4091-8FA4-7B355AC09DEC}"/>
    <dgm:cxn modelId="{9591A664-95AB-411B-8BDD-A66E56D4DE78}" srcId="{11DA16C6-8CAF-4FBB-83BD-0F15D2F74F48}" destId="{95B85839-953C-4107-8C12-B28A5A3F45EC}" srcOrd="0" destOrd="0" parTransId="{4FC53550-D4E3-497F-A27C-29619A2A0178}" sibTransId="{4ABFBB04-DBE4-4BE3-B5E8-432C6AEBDAEB}"/>
    <dgm:cxn modelId="{A0C3F366-7F65-470B-890E-C95A9950A25C}" srcId="{11DA16C6-8CAF-4FBB-83BD-0F15D2F74F48}" destId="{6310FD69-D567-4069-9125-5C89D7D0366C}" srcOrd="2" destOrd="0" parTransId="{2CF35C61-DF83-42FC-A7DB-6665A823676E}" sibTransId="{8CF377A4-44DD-4AAC-839C-1C1D99FDCD61}"/>
    <dgm:cxn modelId="{1DC4AA6E-4FBB-45FD-B7E3-8ADF4F407287}" srcId="{1B0F1112-1AD7-4AA4-9A3A-6A2F46283F61}" destId="{11DA16C6-8CAF-4FBB-83BD-0F15D2F74F48}" srcOrd="0" destOrd="0" parTransId="{A1BAD192-7F9E-4506-A9B5-420438854D09}" sibTransId="{6696F078-C7FA-4086-9084-D1C94F161CC1}"/>
    <dgm:cxn modelId="{49770071-AC47-453C-B96D-8878CED0E18F}" srcId="{11DA16C6-8CAF-4FBB-83BD-0F15D2F74F48}" destId="{E45798DE-B585-4FA9-98B4-DF4CDD2B05E8}" srcOrd="5" destOrd="0" parTransId="{C861C673-5748-4D4B-B601-7AB8AA43D86E}" sibTransId="{2C2469AF-1E2B-4452-AED5-F7C23C22D80B}"/>
    <dgm:cxn modelId="{A2FE4574-F8B3-4E6D-B3DD-C718BA6773D1}" type="presOf" srcId="{4FC53550-D4E3-497F-A27C-29619A2A0178}" destId="{1B17F103-9216-4974-BE9E-F576C0AB9A07}" srcOrd="0" destOrd="0" presId="urn:microsoft.com/office/officeart/2005/8/layout/radial4"/>
    <dgm:cxn modelId="{CF694987-70DA-453C-8573-6135D716C888}" type="presOf" srcId="{11DA16C6-8CAF-4FBB-83BD-0F15D2F74F48}" destId="{A38A603F-EC40-41E4-BA70-D5C5F8781BC3}" srcOrd="0" destOrd="0" presId="urn:microsoft.com/office/officeart/2005/8/layout/radial4"/>
    <dgm:cxn modelId="{579C4699-B5C2-481A-A1EF-6E92DA4549D5}" type="presOf" srcId="{1B0F1112-1AD7-4AA4-9A3A-6A2F46283F61}" destId="{93BA61E7-081F-4ED9-B60A-AB980AC9A010}" srcOrd="0" destOrd="0" presId="urn:microsoft.com/office/officeart/2005/8/layout/radial4"/>
    <dgm:cxn modelId="{F50584A2-BECA-42DC-9319-1166FFACBF4C}" type="presOf" srcId="{E09173DF-6089-43BE-9D41-76A8961283CB}" destId="{5587016C-A0FA-4F4B-A93A-619E3C6DAE9A}" srcOrd="0" destOrd="0" presId="urn:microsoft.com/office/officeart/2005/8/layout/radial4"/>
    <dgm:cxn modelId="{728DFCBA-559F-4E74-96AE-7A05CF9DEF65}" type="presOf" srcId="{C861C673-5748-4D4B-B601-7AB8AA43D86E}" destId="{284CB80C-4A81-4C68-A0A3-0C7778EF5784}" srcOrd="0" destOrd="0" presId="urn:microsoft.com/office/officeart/2005/8/layout/radial4"/>
    <dgm:cxn modelId="{C1B487BB-B4E0-4E5B-BCEC-686F78885C55}" type="presOf" srcId="{2CF35C61-DF83-42FC-A7DB-6665A823676E}" destId="{EA842F94-5DAB-40BA-A137-4DDCD4A7DE5B}" srcOrd="0" destOrd="0" presId="urn:microsoft.com/office/officeart/2005/8/layout/radial4"/>
    <dgm:cxn modelId="{D86641DA-B168-4B1D-9172-D93E7A0AC848}" type="presOf" srcId="{430A538F-CF64-44DA-AB72-CDA9AD20CE83}" destId="{9BBD46BF-6C10-4C41-9833-659933681F6E}" srcOrd="0" destOrd="0" presId="urn:microsoft.com/office/officeart/2005/8/layout/radial4"/>
    <dgm:cxn modelId="{1F3FAFE1-5A8F-4B62-8B74-450DC5A9EB72}" type="presOf" srcId="{CA688DA4-D576-48DF-AF56-84A20CF08864}" destId="{B8B915FF-FAD2-4327-A8E8-FB9B137542A2}" srcOrd="0" destOrd="0" presId="urn:microsoft.com/office/officeart/2005/8/layout/radial4"/>
    <dgm:cxn modelId="{275797E5-0E58-434B-94E1-F2DDEAA97535}" type="presOf" srcId="{6C20EE09-CEB3-4120-A2AE-760EB636D2A3}" destId="{1A97BD5D-D88B-4BDF-9C04-9A8FDBA87F2E}" srcOrd="0" destOrd="0" presId="urn:microsoft.com/office/officeart/2005/8/layout/radial4"/>
    <dgm:cxn modelId="{E7E39EE9-1A35-4846-AA7B-A19C21AD61E0}" type="presOf" srcId="{E45798DE-B585-4FA9-98B4-DF4CDD2B05E8}" destId="{8EC7C03A-703D-4B14-80CF-03DA2C962947}" srcOrd="0" destOrd="0" presId="urn:microsoft.com/office/officeart/2005/8/layout/radial4"/>
    <dgm:cxn modelId="{DBC7D7EC-091D-4416-8BFD-8EDCE836F21B}" type="presOf" srcId="{95B85839-953C-4107-8C12-B28A5A3F45EC}" destId="{DBDFA7ED-47C4-4DAE-BCB0-FDCE24E0A939}" srcOrd="0" destOrd="0" presId="urn:microsoft.com/office/officeart/2005/8/layout/radial4"/>
    <dgm:cxn modelId="{5AE93EF6-AA26-40F2-82CD-0D171A34ABA3}" srcId="{11DA16C6-8CAF-4FBB-83BD-0F15D2F74F48}" destId="{6C20EE09-CEB3-4120-A2AE-760EB636D2A3}" srcOrd="4" destOrd="0" parTransId="{E09173DF-6089-43BE-9D41-76A8961283CB}" sibTransId="{4E95A4F1-B309-4574-A763-F450CA351982}"/>
    <dgm:cxn modelId="{2F94E740-0BFA-4DF0-8C09-A6437C66ED56}" type="presParOf" srcId="{93BA61E7-081F-4ED9-B60A-AB980AC9A010}" destId="{A38A603F-EC40-41E4-BA70-D5C5F8781BC3}" srcOrd="0" destOrd="0" presId="urn:microsoft.com/office/officeart/2005/8/layout/radial4"/>
    <dgm:cxn modelId="{B8439A57-CAE3-41EF-A78F-C6A37C13BD87}" type="presParOf" srcId="{93BA61E7-081F-4ED9-B60A-AB980AC9A010}" destId="{1B17F103-9216-4974-BE9E-F576C0AB9A07}" srcOrd="1" destOrd="0" presId="urn:microsoft.com/office/officeart/2005/8/layout/radial4"/>
    <dgm:cxn modelId="{6E5BE31F-FF78-4D0F-BEFC-68EF4281B80F}" type="presParOf" srcId="{93BA61E7-081F-4ED9-B60A-AB980AC9A010}" destId="{DBDFA7ED-47C4-4DAE-BCB0-FDCE24E0A939}" srcOrd="2" destOrd="0" presId="urn:microsoft.com/office/officeart/2005/8/layout/radial4"/>
    <dgm:cxn modelId="{FEFA30BD-725B-4BB4-A474-E4B567B2494C}" type="presParOf" srcId="{93BA61E7-081F-4ED9-B60A-AB980AC9A010}" destId="{FDD76D25-2A08-46FF-8C07-2877A0C9FB2D}" srcOrd="3" destOrd="0" presId="urn:microsoft.com/office/officeart/2005/8/layout/radial4"/>
    <dgm:cxn modelId="{D652E03D-2CAE-4948-A4FF-1238EA26F20E}" type="presParOf" srcId="{93BA61E7-081F-4ED9-B60A-AB980AC9A010}" destId="{B8B915FF-FAD2-4327-A8E8-FB9B137542A2}" srcOrd="4" destOrd="0" presId="urn:microsoft.com/office/officeart/2005/8/layout/radial4"/>
    <dgm:cxn modelId="{032B96EF-4AB3-4A3D-A7A7-B0B48707FB8C}" type="presParOf" srcId="{93BA61E7-081F-4ED9-B60A-AB980AC9A010}" destId="{EA842F94-5DAB-40BA-A137-4DDCD4A7DE5B}" srcOrd="5" destOrd="0" presId="urn:microsoft.com/office/officeart/2005/8/layout/radial4"/>
    <dgm:cxn modelId="{FFA81FFD-63BC-4046-8E78-B766D4D121E2}" type="presParOf" srcId="{93BA61E7-081F-4ED9-B60A-AB980AC9A010}" destId="{A39EC9E4-4DCD-4C5C-B3E7-3180A7E676BC}" srcOrd="6" destOrd="0" presId="urn:microsoft.com/office/officeart/2005/8/layout/radial4"/>
    <dgm:cxn modelId="{AE653475-0967-4F3F-9161-FF9494EB8FBF}" type="presParOf" srcId="{93BA61E7-081F-4ED9-B60A-AB980AC9A010}" destId="{FBD8A9BB-6C42-4425-B777-7048E4BC7509}" srcOrd="7" destOrd="0" presId="urn:microsoft.com/office/officeart/2005/8/layout/radial4"/>
    <dgm:cxn modelId="{221B8DA4-3ADC-48BD-B853-56C898B1F80A}" type="presParOf" srcId="{93BA61E7-081F-4ED9-B60A-AB980AC9A010}" destId="{9BBD46BF-6C10-4C41-9833-659933681F6E}" srcOrd="8" destOrd="0" presId="urn:microsoft.com/office/officeart/2005/8/layout/radial4"/>
    <dgm:cxn modelId="{329F484A-DB22-4277-9225-6866880957A4}" type="presParOf" srcId="{93BA61E7-081F-4ED9-B60A-AB980AC9A010}" destId="{5587016C-A0FA-4F4B-A93A-619E3C6DAE9A}" srcOrd="9" destOrd="0" presId="urn:microsoft.com/office/officeart/2005/8/layout/radial4"/>
    <dgm:cxn modelId="{28F61EA5-A474-46A0-8314-182EB8264325}" type="presParOf" srcId="{93BA61E7-081F-4ED9-B60A-AB980AC9A010}" destId="{1A97BD5D-D88B-4BDF-9C04-9A8FDBA87F2E}" srcOrd="10" destOrd="0" presId="urn:microsoft.com/office/officeart/2005/8/layout/radial4"/>
    <dgm:cxn modelId="{21E8B4B7-F908-49AB-BDD3-8B495A71A8CD}" type="presParOf" srcId="{93BA61E7-081F-4ED9-B60A-AB980AC9A010}" destId="{284CB80C-4A81-4C68-A0A3-0C7778EF5784}" srcOrd="11" destOrd="0" presId="urn:microsoft.com/office/officeart/2005/8/layout/radial4"/>
    <dgm:cxn modelId="{24C67001-6E94-4AD5-ABF2-838ABE7B59B8}" type="presParOf" srcId="{93BA61E7-081F-4ED9-B60A-AB980AC9A010}" destId="{8EC7C03A-703D-4B14-80CF-03DA2C962947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</a:t>
          </a:r>
          <a:r>
            <a:rPr lang="en-US" sz="1400" dirty="0"/>
            <a:t>, </a:t>
          </a:r>
          <a:r>
            <a:rPr lang="sr-Cyrl-RS" sz="1400" dirty="0"/>
            <a:t>односно Града Београда за припрему одлуке о буџету за 20</a:t>
          </a:r>
          <a:r>
            <a:rPr lang="en-GB" sz="1400" dirty="0"/>
            <a:t>23</a:t>
          </a:r>
          <a:r>
            <a:rPr lang="sr-Cyrl-RS" sz="1400" dirty="0"/>
            <a:t>. годину и др.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</dgm:pt>
    <dgm:pt modelId="{61AA8207-A6A4-4905-9FD1-93C90724B340}" type="pres">
      <dgm:prSet presAssocID="{F2167233-387A-4C2A-92FA-201B800AF2E5}" presName="connTx" presStyleLbl="parChTrans1D2" presStyleIdx="0" presStyleCnt="5"/>
      <dgm:spPr/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</dgm:pt>
    <dgm:pt modelId="{D23E054D-0742-441B-9D09-9EB576968A6E}" type="pres">
      <dgm:prSet presAssocID="{346E9DC4-0947-473F-AED9-9AECED92978F}" presName="connTx" presStyleLbl="parChTrans1D2" presStyleIdx="1" presStyleCnt="5"/>
      <dgm:spPr/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</dgm:pt>
    <dgm:pt modelId="{92BF821D-14E3-40BB-B3C5-212A94A9CA22}" type="pres">
      <dgm:prSet presAssocID="{9324F21A-CF22-404B-991C-F0FAD04F1E1A}" presName="connTx" presStyleLbl="parChTrans1D2" presStyleIdx="2" presStyleCnt="5"/>
      <dgm:spPr/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</dgm:pt>
    <dgm:pt modelId="{7E8E6685-0078-4B86-BC52-3A0FBAF76686}" type="pres">
      <dgm:prSet presAssocID="{F68F9F1A-A0AC-4627-BB76-A21CB9C16ACA}" presName="connTx" presStyleLbl="parChTrans1D2" presStyleIdx="3" presStyleCnt="5"/>
      <dgm:spPr/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</dgm:pt>
    <dgm:pt modelId="{EE9BE54A-48D2-43A6-AD4C-394C0EDDA292}" type="pres">
      <dgm:prSet presAssocID="{B764CED6-B38C-4590-855F-1F4460EB1A27}" presName="connTx" presStyleLbl="parChTrans1D2" presStyleIdx="4" presStyleCnt="5"/>
      <dgm:spPr/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ГО </a:t>
          </a:r>
          <a:r>
            <a:rPr lang="sr-Cyrl-RS" sz="1300" dirty="0">
              <a:solidFill>
                <a:srgbClr val="FF0000"/>
              </a:solidFill>
            </a:rPr>
            <a:t>(</a:t>
          </a:r>
          <a:r>
            <a:rPr lang="en-GB" sz="1300" dirty="0">
              <a:solidFill>
                <a:srgbClr val="FF0000"/>
              </a:solidFill>
            </a:rPr>
            <a:t>712</a:t>
          </a:r>
          <a:r>
            <a:rPr lang="sr-Cyrl-RS" sz="1300" dirty="0">
              <a:solidFill>
                <a:srgbClr val="FF0000"/>
              </a:solidFill>
            </a:rPr>
            <a:t>.</a:t>
          </a:r>
          <a:r>
            <a:rPr lang="en-GB" sz="1300" dirty="0">
              <a:solidFill>
                <a:srgbClr val="FF0000"/>
              </a:solidFill>
            </a:rPr>
            <a:t>369</a:t>
          </a:r>
          <a:r>
            <a:rPr lang="sr-Cyrl-RS" sz="1300" dirty="0">
              <a:solidFill>
                <a:srgbClr val="FF0000"/>
              </a:solidFill>
            </a:rPr>
            <a:t>.</a:t>
          </a:r>
          <a:r>
            <a:rPr lang="en-GB" sz="1300" dirty="0">
              <a:solidFill>
                <a:srgbClr val="FF0000"/>
              </a:solidFill>
            </a:rPr>
            <a:t>560</a:t>
          </a:r>
          <a:r>
            <a:rPr lang="sr-Cyrl-RS" sz="1300" dirty="0">
              <a:solidFill>
                <a:srgbClr val="FF0000"/>
              </a:solidFill>
            </a:rPr>
            <a:t>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ГО </a:t>
          </a:r>
          <a:r>
            <a:rPr lang="sr-Cyrl-RS" dirty="0">
              <a:solidFill>
                <a:srgbClr val="FF0000"/>
              </a:solidFill>
            </a:rPr>
            <a:t>(</a:t>
          </a:r>
          <a:r>
            <a:rPr lang="en-GB" dirty="0">
              <a:solidFill>
                <a:srgbClr val="FF0000"/>
              </a:solidFill>
            </a:rPr>
            <a:t>636.172.876</a:t>
          </a:r>
          <a:r>
            <a:rPr lang="sr-Cyrl-RS" dirty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(</a:t>
          </a:r>
          <a:r>
            <a:rPr lang="en-GB" dirty="0">
              <a:solidFill>
                <a:srgbClr val="FF0000"/>
              </a:solidFill>
            </a:rPr>
            <a:t>76</a:t>
          </a:r>
          <a:r>
            <a:rPr lang="sr-Cyrl-RS" dirty="0">
              <a:solidFill>
                <a:srgbClr val="FF0000"/>
              </a:solidFill>
            </a:rPr>
            <a:t>.19</a:t>
          </a:r>
          <a:r>
            <a:rPr lang="en-GB" dirty="0">
              <a:solidFill>
                <a:srgbClr val="FF0000"/>
              </a:solidFill>
            </a:rPr>
            <a:t>6</a:t>
          </a:r>
          <a:r>
            <a:rPr lang="sr-Cyrl-RS" dirty="0">
              <a:solidFill>
                <a:srgbClr val="FF0000"/>
              </a:solidFill>
            </a:rPr>
            <a:t>.</a:t>
          </a:r>
          <a:r>
            <a:rPr lang="en-GB" dirty="0">
              <a:solidFill>
                <a:srgbClr val="FF0000"/>
              </a:solidFill>
            </a:rPr>
            <a:t>6</a:t>
          </a:r>
          <a:r>
            <a:rPr lang="sr-Cyrl-RS" dirty="0">
              <a:solidFill>
                <a:srgbClr val="FF0000"/>
              </a:solidFill>
            </a:rPr>
            <a:t>84)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</dgm:pt>
    <dgm:pt modelId="{D96E659A-663E-485D-BF89-FD74BE74A5C4}" type="pres">
      <dgm:prSet presAssocID="{1F884CF4-1E4C-423F-AE7B-0BAC3D97360D}" presName="node" presStyleLbl="node1" presStyleIdx="0" presStyleCnt="3">
        <dgm:presLayoutVars>
          <dgm:bulletEnabled val="1"/>
        </dgm:presLayoutVars>
      </dgm:prSet>
      <dgm:spPr/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2"/>
      <dgm:spPr/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3" custLinFactNeighborX="31086" custLinFactNeighborY="3464">
        <dgm:presLayoutVars>
          <dgm:bulletEnabled val="1"/>
        </dgm:presLayoutVars>
      </dgm:prSet>
      <dgm:spPr/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2"/>
      <dgm:spPr/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3" custScaleX="130342" custScaleY="84618">
        <dgm:presLayoutVars>
          <dgm:bulletEnabled val="1"/>
        </dgm:presLayoutVars>
      </dgm:prSet>
      <dgm:spPr/>
    </dgm:pt>
  </dgm:ptLst>
  <dgm:cxnLst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en-GB" dirty="0">
              <a:solidFill>
                <a:srgbClr val="FF0000"/>
              </a:solidFill>
            </a:rPr>
            <a:t>712</a:t>
          </a:r>
          <a:r>
            <a:rPr lang="sr-Cyrl-RS" dirty="0">
              <a:solidFill>
                <a:srgbClr val="FF0000"/>
              </a:solidFill>
            </a:rPr>
            <a:t>.</a:t>
          </a:r>
          <a:r>
            <a:rPr lang="en-GB" dirty="0">
              <a:solidFill>
                <a:srgbClr val="FF0000"/>
              </a:solidFill>
            </a:rPr>
            <a:t>369</a:t>
          </a:r>
          <a:r>
            <a:rPr lang="sr-Cyrl-RS" dirty="0">
              <a:solidFill>
                <a:srgbClr val="FF0000"/>
              </a:solidFill>
            </a:rPr>
            <a:t>.</a:t>
          </a:r>
          <a:r>
            <a:rPr lang="sr-Latn-RS" dirty="0">
              <a:solidFill>
                <a:srgbClr val="FF0000"/>
              </a:solidFill>
            </a:rPr>
            <a:t>5</a:t>
          </a:r>
          <a:r>
            <a:rPr lang="en-GB" dirty="0">
              <a:solidFill>
                <a:srgbClr val="FF0000"/>
              </a:solidFill>
            </a:rPr>
            <a:t>60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GB" dirty="0">
              <a:solidFill>
                <a:srgbClr val="FF0000"/>
              </a:solidFill>
            </a:rPr>
            <a:t>622.672.876</a:t>
          </a:r>
          <a:r>
            <a:rPr lang="sr-Cyrl-RS" dirty="0">
              <a:solidFill>
                <a:srgbClr val="FF0000"/>
              </a:solidFill>
            </a:rPr>
            <a:t>   </a:t>
          </a:r>
          <a:r>
            <a:rPr lang="sr-Cyrl-RS" dirty="0"/>
            <a:t>   динара</a:t>
          </a:r>
          <a:r>
            <a:rPr lang="en-GB" dirty="0"/>
            <a:t>.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Меморандумске ставке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en-GB" dirty="0">
              <a:solidFill>
                <a:srgbClr val="FF0000"/>
              </a:solidFill>
            </a:rPr>
            <a:t>1.0</a:t>
          </a:r>
          <a:r>
            <a:rPr lang="sr-Cyrl-RS" dirty="0">
              <a:solidFill>
                <a:srgbClr val="FF0000"/>
              </a:solidFill>
            </a:rPr>
            <a:t>00.000</a:t>
          </a:r>
          <a:r>
            <a:rPr lang="sr-Latn-R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dirty="0">
              <a:solidFill>
                <a:srgbClr val="FF0000"/>
              </a:solidFill>
            </a:rPr>
            <a:t>1</a:t>
          </a:r>
          <a:r>
            <a:rPr lang="en-GB" dirty="0">
              <a:solidFill>
                <a:srgbClr val="FF0000"/>
              </a:solidFill>
            </a:rPr>
            <a:t>2</a:t>
          </a:r>
          <a:r>
            <a:rPr lang="sr-Cyrl-RS" dirty="0">
              <a:solidFill>
                <a:srgbClr val="FF0000"/>
              </a:solidFill>
            </a:rPr>
            <a:t>.5</a:t>
          </a:r>
          <a:r>
            <a:rPr lang="en-GB" dirty="0">
              <a:solidFill>
                <a:srgbClr val="FF0000"/>
              </a:solidFill>
            </a:rPr>
            <a:t>0</a:t>
          </a:r>
          <a:r>
            <a:rPr lang="sr-Cyrl-RS" dirty="0">
              <a:solidFill>
                <a:srgbClr val="FF0000"/>
              </a:solidFill>
            </a:rPr>
            <a:t>0.000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>
              <a:solidFill>
                <a:srgbClr val="FF0000"/>
              </a:solidFill>
            </a:rPr>
            <a:t>0</a:t>
          </a:r>
          <a:r>
            <a:rPr lang="sr-Cyrl-RS" dirty="0"/>
            <a:t>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</a:t>
          </a:r>
          <a:r>
            <a:rPr lang="sr-Cyrl-RS" dirty="0">
              <a:solidFill>
                <a:srgbClr val="FF0000"/>
              </a:solidFill>
            </a:rPr>
            <a:t>0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Latn-RS" sz="1000" dirty="0">
              <a:solidFill>
                <a:srgbClr val="FF0000"/>
              </a:solidFill>
            </a:rPr>
            <a:t>7</a:t>
          </a:r>
          <a:r>
            <a:rPr lang="en-GB" sz="1000" dirty="0">
              <a:solidFill>
                <a:srgbClr val="FF0000"/>
              </a:solidFill>
            </a:rPr>
            <a:t>6</a:t>
          </a:r>
          <a:r>
            <a:rPr lang="sr-Cyrl-RS" sz="1000" dirty="0">
              <a:solidFill>
                <a:srgbClr val="FF0000"/>
              </a:solidFill>
            </a:rPr>
            <a:t>.</a:t>
          </a:r>
          <a:r>
            <a:rPr lang="sr-Latn-RS" sz="1000" dirty="0">
              <a:solidFill>
                <a:srgbClr val="FF0000"/>
              </a:solidFill>
            </a:rPr>
            <a:t>19</a:t>
          </a:r>
          <a:r>
            <a:rPr lang="en-GB" sz="1000" dirty="0">
              <a:solidFill>
                <a:srgbClr val="FF0000"/>
              </a:solidFill>
            </a:rPr>
            <a:t>6</a:t>
          </a:r>
          <a:r>
            <a:rPr lang="sr-Cyrl-RS" sz="1000" dirty="0">
              <a:solidFill>
                <a:srgbClr val="FF0000"/>
              </a:solidFill>
            </a:rPr>
            <a:t>.</a:t>
          </a:r>
          <a:r>
            <a:rPr lang="en-GB" sz="1000" dirty="0">
              <a:solidFill>
                <a:srgbClr val="FF0000"/>
              </a:solidFill>
            </a:rPr>
            <a:t>684</a:t>
          </a:r>
          <a:r>
            <a:rPr lang="sr-Cyrl-RS" sz="1000" dirty="0">
              <a:solidFill>
                <a:srgbClr val="FF0000"/>
              </a:solidFill>
            </a:rPr>
            <a:t> </a:t>
          </a:r>
          <a:r>
            <a:rPr lang="sr-Latn-RS" sz="1000" dirty="0">
              <a:solidFill>
                <a:srgbClr val="FF0000"/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</dgm:pt>
    <dgm:pt modelId="{63432802-399F-407F-AC10-7219543A0326}" type="pres">
      <dgm:prSet presAssocID="{DB1A1606-130D-4B45-9553-0A0B804495DF}" presName="node" presStyleLbl="vennNode1" presStyleIdx="1" presStyleCnt="7" custRadScaleRad="100326" custRadScaleInc="1805">
        <dgm:presLayoutVars>
          <dgm:bulletEnabled val="1"/>
        </dgm:presLayoutVars>
      </dgm:prSet>
      <dgm:spPr/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>
              <a:solidFill>
                <a:srgbClr val="FF0000"/>
              </a:solidFill>
            </a:rPr>
            <a:t>712.369.560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>
              <a:solidFill>
                <a:srgbClr val="FF0000"/>
              </a:solidFill>
            </a:rPr>
            <a:t>192</a:t>
          </a:r>
          <a:r>
            <a:rPr lang="sr-Cyrl-RS" dirty="0">
              <a:solidFill>
                <a:srgbClr val="FF0000"/>
              </a:solidFill>
            </a:rPr>
            <a:t>.524.859</a:t>
          </a:r>
          <a:r>
            <a:rPr lang="ru-RU" dirty="0">
              <a:solidFill>
                <a:srgbClr val="FF0000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>
              <a:solidFill>
                <a:srgbClr val="FF0000"/>
              </a:solidFill>
            </a:rPr>
            <a:t>3.000.000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>
              <a:solidFill>
                <a:srgbClr val="FF0000"/>
              </a:solidFill>
            </a:rPr>
            <a:t>119.219.768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>
              <a:solidFill>
                <a:srgbClr val="FF0000"/>
              </a:solidFill>
            </a:rPr>
            <a:t>334.597.338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>
              <a:solidFill>
                <a:srgbClr val="FF0000"/>
              </a:solidFill>
            </a:rPr>
            <a:t>9.639.151</a:t>
          </a:r>
          <a:r>
            <a:rPr lang="sr-Cyrl-RS" dirty="0">
              <a:solidFill>
                <a:schemeClr val="bg1"/>
              </a:solidFill>
            </a:rPr>
            <a:t> 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>
              <a:solidFill>
                <a:srgbClr val="FF0000"/>
              </a:solidFill>
            </a:rPr>
            <a:t>25.0</a:t>
          </a:r>
          <a:r>
            <a:rPr lang="en-GB" dirty="0">
              <a:solidFill>
                <a:srgbClr val="FF0000"/>
              </a:solidFill>
            </a:rPr>
            <a:t>00</a:t>
          </a:r>
          <a:r>
            <a:rPr lang="sr-Cyrl-RS" dirty="0">
              <a:solidFill>
                <a:srgbClr val="FF0000"/>
              </a:solidFill>
            </a:rPr>
            <a:t>.00</a:t>
          </a:r>
          <a:r>
            <a:rPr lang="en-GB" dirty="0">
              <a:solidFill>
                <a:srgbClr val="FF0000"/>
              </a:solidFill>
            </a:rPr>
            <a:t>0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>
              <a:solidFill>
                <a:srgbClr val="FF0000"/>
              </a:solidFill>
            </a:rPr>
            <a:t>19.288.444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>
              <a:solidFill>
                <a:srgbClr val="FF0000"/>
              </a:solidFill>
            </a:rPr>
            <a:t>9.100.000</a:t>
          </a:r>
          <a:r>
            <a:rPr lang="en-GB" dirty="0">
              <a:solidFill>
                <a:srgbClr val="FF0000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</dgm:pt>
    <dgm:pt modelId="{A14630AA-C1BD-4A7E-B665-0A7C9B6C19C9}" type="pres">
      <dgm:prSet presAssocID="{3FA5C700-C8EE-4CAC-8DA0-0BA7CA952C72}" presName="node" presStyleLbl="node1" presStyleIdx="1" presStyleCnt="8" custScaleX="131953" custScaleY="129967" custRadScaleRad="104812" custRadScaleInc="19930">
        <dgm:presLayoutVars>
          <dgm:bulletEnabled val="1"/>
        </dgm:presLayoutVars>
      </dgm:prSet>
      <dgm:spPr/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</dgm:pt>
  </dgm:ptLst>
  <dgm:cxnLst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A603F-EC40-41E4-BA70-D5C5F8781BC3}">
      <dsp:nvSpPr>
        <dsp:cNvPr id="0" name=""/>
        <dsp:cNvSpPr/>
      </dsp:nvSpPr>
      <dsp:spPr>
        <a:xfrm>
          <a:off x="2102207" y="2188730"/>
          <a:ext cx="2280191" cy="2164526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600" kern="1200" dirty="0"/>
            <a:t>Ко учествује у изради буџета</a:t>
          </a:r>
          <a:r>
            <a:rPr lang="en-US" sz="2600" kern="1200" dirty="0"/>
            <a:t>?</a:t>
          </a:r>
        </a:p>
      </dsp:txBody>
      <dsp:txXfrm>
        <a:off x="2436133" y="2505717"/>
        <a:ext cx="1612339" cy="1530552"/>
      </dsp:txXfrm>
    </dsp:sp>
    <dsp:sp modelId="{1B17F103-9216-4974-BE9E-F576C0AB9A07}">
      <dsp:nvSpPr>
        <dsp:cNvPr id="0" name=""/>
        <dsp:cNvSpPr/>
      </dsp:nvSpPr>
      <dsp:spPr>
        <a:xfrm rot="10860210">
          <a:off x="840814" y="2989789"/>
          <a:ext cx="1192295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FA7ED-47C4-4DAE-BCB0-FDCE24E0A939}">
      <dsp:nvSpPr>
        <dsp:cNvPr id="0" name=""/>
        <dsp:cNvSpPr/>
      </dsp:nvSpPr>
      <dsp:spPr>
        <a:xfrm>
          <a:off x="281212" y="2886539"/>
          <a:ext cx="1119386" cy="6847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Месне заједнице</a:t>
          </a:r>
          <a:endParaRPr lang="en-US" sz="1400" kern="1200" dirty="0"/>
        </a:p>
      </dsp:txBody>
      <dsp:txXfrm>
        <a:off x="301269" y="2906596"/>
        <a:ext cx="1079272" cy="644668"/>
      </dsp:txXfrm>
    </dsp:sp>
    <dsp:sp modelId="{FDD76D25-2A08-46FF-8C07-2877A0C9FB2D}">
      <dsp:nvSpPr>
        <dsp:cNvPr id="0" name=""/>
        <dsp:cNvSpPr/>
      </dsp:nvSpPr>
      <dsp:spPr>
        <a:xfrm rot="13081559">
          <a:off x="877393" y="1789894"/>
          <a:ext cx="1580222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915FF-FAD2-4327-A8E8-FB9B137542A2}">
      <dsp:nvSpPr>
        <dsp:cNvPr id="0" name=""/>
        <dsp:cNvSpPr/>
      </dsp:nvSpPr>
      <dsp:spPr>
        <a:xfrm>
          <a:off x="0" y="1033898"/>
          <a:ext cx="2090217" cy="1037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Установе: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-Центар за културу Раковица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30393" y="1064291"/>
        <a:ext cx="2029431" cy="976921"/>
      </dsp:txXfrm>
    </dsp:sp>
    <dsp:sp modelId="{EA842F94-5DAB-40BA-A137-4DDCD4A7DE5B}">
      <dsp:nvSpPr>
        <dsp:cNvPr id="0" name=""/>
        <dsp:cNvSpPr/>
      </dsp:nvSpPr>
      <dsp:spPr>
        <a:xfrm rot="15953976">
          <a:off x="2638241" y="1339317"/>
          <a:ext cx="1207777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EC9E4-4DCD-4C5C-B3E7-3180A7E676BC}">
      <dsp:nvSpPr>
        <dsp:cNvPr id="0" name=""/>
        <dsp:cNvSpPr/>
      </dsp:nvSpPr>
      <dsp:spPr>
        <a:xfrm>
          <a:off x="2460502" y="426022"/>
          <a:ext cx="1226013" cy="9808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Општинска власт и стручне службе</a:t>
          </a:r>
          <a:endParaRPr lang="en-US" sz="1400" kern="1200" dirty="0"/>
        </a:p>
      </dsp:txBody>
      <dsp:txXfrm>
        <a:off x="2489229" y="454749"/>
        <a:ext cx="1168559" cy="923356"/>
      </dsp:txXfrm>
    </dsp:sp>
    <dsp:sp modelId="{FBD8A9BB-6C42-4425-B777-7048E4BC7509}">
      <dsp:nvSpPr>
        <dsp:cNvPr id="0" name=""/>
        <dsp:cNvSpPr/>
      </dsp:nvSpPr>
      <dsp:spPr>
        <a:xfrm rot="18217134">
          <a:off x="3549411" y="1459081"/>
          <a:ext cx="1618282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D46BF-6C10-4C41-9833-659933681F6E}">
      <dsp:nvSpPr>
        <dsp:cNvPr id="0" name=""/>
        <dsp:cNvSpPr/>
      </dsp:nvSpPr>
      <dsp:spPr>
        <a:xfrm>
          <a:off x="3936801" y="776634"/>
          <a:ext cx="1607867" cy="4813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-Основне школе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950898" y="790731"/>
        <a:ext cx="1579673" cy="453109"/>
      </dsp:txXfrm>
    </dsp:sp>
    <dsp:sp modelId="{5587016C-A0FA-4F4B-A93A-619E3C6DAE9A}">
      <dsp:nvSpPr>
        <dsp:cNvPr id="0" name=""/>
        <dsp:cNvSpPr/>
      </dsp:nvSpPr>
      <dsp:spPr>
        <a:xfrm rot="19705950">
          <a:off x="4121598" y="1878263"/>
          <a:ext cx="1660137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7BD5D-D88B-4BDF-9C04-9A8FDBA87F2E}">
      <dsp:nvSpPr>
        <dsp:cNvPr id="0" name=""/>
        <dsp:cNvSpPr/>
      </dsp:nvSpPr>
      <dsp:spPr>
        <a:xfrm>
          <a:off x="5096210" y="1228962"/>
          <a:ext cx="1199997" cy="10685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Јавно предузеће Пословни центар Раковица</a:t>
          </a:r>
          <a:endParaRPr lang="en-US" sz="1400" kern="1200" dirty="0"/>
        </a:p>
      </dsp:txBody>
      <dsp:txXfrm>
        <a:off x="5127508" y="1260260"/>
        <a:ext cx="1137401" cy="1005997"/>
      </dsp:txXfrm>
    </dsp:sp>
    <dsp:sp modelId="{284CB80C-4A81-4C68-A0A3-0C7778EF5784}">
      <dsp:nvSpPr>
        <dsp:cNvPr id="0" name=""/>
        <dsp:cNvSpPr/>
      </dsp:nvSpPr>
      <dsp:spPr>
        <a:xfrm>
          <a:off x="4465735" y="3021412"/>
          <a:ext cx="1431861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7C03A-703D-4B14-80CF-03DA2C962947}">
      <dsp:nvSpPr>
        <dsp:cNvPr id="0" name=""/>
        <dsp:cNvSpPr/>
      </dsp:nvSpPr>
      <dsp:spPr>
        <a:xfrm>
          <a:off x="5284589" y="2403731"/>
          <a:ext cx="1226013" cy="17345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Невладине организације (удружења грађана, политичке партије, верске организације</a:t>
          </a:r>
          <a:endParaRPr lang="en-US" sz="1400" kern="1200" dirty="0"/>
        </a:p>
      </dsp:txBody>
      <dsp:txXfrm>
        <a:off x="5320498" y="2439640"/>
        <a:ext cx="1154195" cy="1662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</a:t>
          </a:r>
          <a:r>
            <a:rPr lang="en-US" sz="1400" kern="1200" dirty="0"/>
            <a:t>, </a:t>
          </a:r>
          <a:r>
            <a:rPr lang="sr-Cyrl-RS" sz="1400" kern="1200" dirty="0"/>
            <a:t>односно Града Београда за припрему одлуке о буџету за 20</a:t>
          </a:r>
          <a:r>
            <a:rPr lang="en-GB" sz="1400" kern="1200" dirty="0"/>
            <a:t>23</a:t>
          </a:r>
          <a:r>
            <a:rPr lang="sr-Cyrl-RS" sz="1400" kern="1200" dirty="0"/>
            <a:t>. годину и др.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1839" y="117311"/>
          <a:ext cx="1518127" cy="151812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Средства из буџета ГО </a:t>
          </a:r>
          <a:r>
            <a:rPr lang="sr-Cyrl-RS" sz="1400" kern="1200" dirty="0">
              <a:solidFill>
                <a:srgbClr val="FF0000"/>
              </a:solidFill>
            </a:rPr>
            <a:t>(</a:t>
          </a:r>
          <a:r>
            <a:rPr lang="en-GB" sz="1400" kern="1200" dirty="0">
              <a:solidFill>
                <a:srgbClr val="FF0000"/>
              </a:solidFill>
            </a:rPr>
            <a:t>636.172.876</a:t>
          </a:r>
          <a:r>
            <a:rPr lang="sr-Cyrl-RS" sz="1400" kern="1200" dirty="0">
              <a:solidFill>
                <a:srgbClr val="FF0000"/>
              </a:solidFill>
            </a:rPr>
            <a:t>)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224164" y="339636"/>
        <a:ext cx="1073477" cy="1073477"/>
      </dsp:txXfrm>
    </dsp:sp>
    <dsp:sp modelId="{98F3E7AB-6934-48FA-B82F-FBEAF1B2375D}">
      <dsp:nvSpPr>
        <dsp:cNvPr id="0" name=""/>
        <dsp:cNvSpPr/>
      </dsp:nvSpPr>
      <dsp:spPr>
        <a:xfrm>
          <a:off x="1643239" y="436118"/>
          <a:ext cx="880514" cy="880514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759951" y="772827"/>
        <a:ext cx="647090" cy="207096"/>
      </dsp:txXfrm>
    </dsp:sp>
    <dsp:sp modelId="{2F60A798-586E-4E47-B649-25F047F36835}">
      <dsp:nvSpPr>
        <dsp:cNvPr id="0" name=""/>
        <dsp:cNvSpPr/>
      </dsp:nvSpPr>
      <dsp:spPr>
        <a:xfrm>
          <a:off x="2685345" y="169899"/>
          <a:ext cx="1518127" cy="1518127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Пренета средства из ранијих година</a:t>
          </a:r>
          <a:r>
            <a:rPr lang="sr-Cyrl-RS" sz="1400" kern="1200" dirty="0">
              <a:solidFill>
                <a:srgbClr val="FF0000"/>
              </a:solidFill>
            </a:rPr>
            <a:t> (</a:t>
          </a:r>
          <a:r>
            <a:rPr lang="en-GB" sz="1400" kern="1200" dirty="0">
              <a:solidFill>
                <a:srgbClr val="FF0000"/>
              </a:solidFill>
            </a:rPr>
            <a:t>76</a:t>
          </a:r>
          <a:r>
            <a:rPr lang="sr-Cyrl-RS" sz="1400" kern="1200" dirty="0">
              <a:solidFill>
                <a:srgbClr val="FF0000"/>
              </a:solidFill>
            </a:rPr>
            <a:t>.19</a:t>
          </a:r>
          <a:r>
            <a:rPr lang="en-GB" sz="1400" kern="1200" dirty="0">
              <a:solidFill>
                <a:srgbClr val="FF0000"/>
              </a:solidFill>
            </a:rPr>
            <a:t>6</a:t>
          </a:r>
          <a:r>
            <a:rPr lang="sr-Cyrl-RS" sz="1400" kern="1200" dirty="0">
              <a:solidFill>
                <a:srgbClr val="FF0000"/>
              </a:solidFill>
            </a:rPr>
            <a:t>.</a:t>
          </a:r>
          <a:r>
            <a:rPr lang="en-GB" sz="1400" kern="1200" dirty="0">
              <a:solidFill>
                <a:srgbClr val="FF0000"/>
              </a:solidFill>
            </a:rPr>
            <a:t>6</a:t>
          </a:r>
          <a:r>
            <a:rPr lang="sr-Cyrl-RS" sz="1400" kern="1200" dirty="0">
              <a:solidFill>
                <a:srgbClr val="FF0000"/>
              </a:solidFill>
            </a:rPr>
            <a:t>84) 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2907670" y="392224"/>
        <a:ext cx="1073477" cy="1073477"/>
      </dsp:txXfrm>
    </dsp:sp>
    <dsp:sp modelId="{41F09F99-3DCC-47E4-9188-F7D103A1F6E3}">
      <dsp:nvSpPr>
        <dsp:cNvPr id="0" name=""/>
        <dsp:cNvSpPr/>
      </dsp:nvSpPr>
      <dsp:spPr>
        <a:xfrm>
          <a:off x="4288424" y="436118"/>
          <a:ext cx="880514" cy="880514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405136" y="617504"/>
        <a:ext cx="647090" cy="517742"/>
      </dsp:txXfrm>
    </dsp:sp>
    <dsp:sp modelId="{6C1FFF0F-B1A4-4C41-B9D3-30452A0DFA4B}">
      <dsp:nvSpPr>
        <dsp:cNvPr id="0" name=""/>
        <dsp:cNvSpPr/>
      </dsp:nvSpPr>
      <dsp:spPr>
        <a:xfrm>
          <a:off x="5292210" y="234070"/>
          <a:ext cx="1978757" cy="1284609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ГО </a:t>
          </a:r>
          <a:r>
            <a:rPr lang="sr-Cyrl-RS" sz="1300" kern="1200" dirty="0">
              <a:solidFill>
                <a:srgbClr val="FF0000"/>
              </a:solidFill>
            </a:rPr>
            <a:t>(</a:t>
          </a:r>
          <a:r>
            <a:rPr lang="en-GB" sz="1300" kern="1200" dirty="0">
              <a:solidFill>
                <a:srgbClr val="FF0000"/>
              </a:solidFill>
            </a:rPr>
            <a:t>712</a:t>
          </a:r>
          <a:r>
            <a:rPr lang="sr-Cyrl-RS" sz="1300" kern="1200" dirty="0">
              <a:solidFill>
                <a:srgbClr val="FF0000"/>
              </a:solidFill>
            </a:rPr>
            <a:t>.</a:t>
          </a:r>
          <a:r>
            <a:rPr lang="en-GB" sz="1300" kern="1200" dirty="0">
              <a:solidFill>
                <a:srgbClr val="FF0000"/>
              </a:solidFill>
            </a:rPr>
            <a:t>369</a:t>
          </a:r>
          <a:r>
            <a:rPr lang="sr-Cyrl-RS" sz="1300" kern="1200" dirty="0">
              <a:solidFill>
                <a:srgbClr val="FF0000"/>
              </a:solidFill>
            </a:rPr>
            <a:t>.</a:t>
          </a:r>
          <a:r>
            <a:rPr lang="en-GB" sz="1300" kern="1200" dirty="0">
              <a:solidFill>
                <a:srgbClr val="FF0000"/>
              </a:solidFill>
            </a:rPr>
            <a:t>560</a:t>
          </a:r>
          <a:r>
            <a:rPr lang="sr-Cyrl-RS" sz="1300" kern="1200" dirty="0">
              <a:solidFill>
                <a:srgbClr val="FF0000"/>
              </a:solidFill>
            </a:rPr>
            <a:t>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81992" y="422197"/>
        <a:ext cx="1399193" cy="908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100" kern="1200" dirty="0"/>
            <a:t>Укупни буџетски приходи и примања  </a:t>
          </a:r>
          <a:r>
            <a:rPr lang="en-GB" sz="2100" kern="1200" dirty="0">
              <a:solidFill>
                <a:srgbClr val="FF0000"/>
              </a:solidFill>
            </a:rPr>
            <a:t>712</a:t>
          </a:r>
          <a:r>
            <a:rPr lang="sr-Cyrl-RS" sz="2100" kern="1200" dirty="0">
              <a:solidFill>
                <a:srgbClr val="FF0000"/>
              </a:solidFill>
            </a:rPr>
            <a:t>.</a:t>
          </a:r>
          <a:r>
            <a:rPr lang="en-GB" sz="2100" kern="1200" dirty="0">
              <a:solidFill>
                <a:srgbClr val="FF0000"/>
              </a:solidFill>
            </a:rPr>
            <a:t>369</a:t>
          </a:r>
          <a:r>
            <a:rPr lang="sr-Cyrl-RS" sz="2100" kern="1200" dirty="0">
              <a:solidFill>
                <a:srgbClr val="FF0000"/>
              </a:solidFill>
            </a:rPr>
            <a:t>.</a:t>
          </a:r>
          <a:r>
            <a:rPr lang="sr-Latn-RS" sz="2100" kern="1200" dirty="0">
              <a:solidFill>
                <a:srgbClr val="FF0000"/>
              </a:solidFill>
            </a:rPr>
            <a:t>5</a:t>
          </a:r>
          <a:r>
            <a:rPr lang="en-GB" sz="2100" kern="1200" dirty="0">
              <a:solidFill>
                <a:srgbClr val="FF0000"/>
              </a:solidFill>
            </a:rPr>
            <a:t>60</a:t>
          </a:r>
          <a:r>
            <a:rPr lang="sr-Cyrl-RS" sz="2100" kern="1200" dirty="0">
              <a:solidFill>
                <a:srgbClr val="FF0000"/>
              </a:solidFill>
            </a:rPr>
            <a:t> </a:t>
          </a:r>
          <a:r>
            <a:rPr lang="sr-Cyrl-RS" sz="2100" kern="1200" dirty="0"/>
            <a:t>динара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97786" y="0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Приходи од  пореза  </a:t>
          </a:r>
          <a:r>
            <a:rPr lang="en-GB" sz="1000" kern="1200" dirty="0">
              <a:solidFill>
                <a:srgbClr val="FF0000"/>
              </a:solidFill>
            </a:rPr>
            <a:t>622.672.876</a:t>
          </a:r>
          <a:r>
            <a:rPr lang="sr-Cyrl-RS" sz="1000" kern="1200" dirty="0">
              <a:solidFill>
                <a:srgbClr val="FF0000"/>
              </a:solidFill>
            </a:rPr>
            <a:t>   </a:t>
          </a:r>
          <a:r>
            <a:rPr lang="sr-Cyrl-RS" sz="1000" kern="1200" dirty="0"/>
            <a:t>   динара</a:t>
          </a:r>
          <a:r>
            <a:rPr lang="en-GB" sz="1000" kern="1200" dirty="0"/>
            <a:t>.</a:t>
          </a:r>
          <a:endParaRPr lang="en-US" sz="1000" kern="1200" dirty="0"/>
        </a:p>
      </dsp:txBody>
      <dsp:txXfrm>
        <a:off x="2892883" y="195097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Меморандумске ставке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en-GB" sz="1000" kern="1200" dirty="0">
              <a:solidFill>
                <a:srgbClr val="FF0000"/>
              </a:solidFill>
            </a:rPr>
            <a:t>1.0</a:t>
          </a:r>
          <a:r>
            <a:rPr lang="sr-Cyrl-RS" sz="1000" kern="1200" dirty="0">
              <a:solidFill>
                <a:srgbClr val="FF0000"/>
              </a:solidFill>
            </a:rPr>
            <a:t>00.000</a:t>
          </a:r>
          <a:r>
            <a:rPr lang="sr-Latn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Други приходи  </a:t>
          </a:r>
          <a:r>
            <a:rPr lang="sr-Cyrl-RS" sz="1000" kern="1200" dirty="0">
              <a:solidFill>
                <a:srgbClr val="FF0000"/>
              </a:solidFill>
            </a:rPr>
            <a:t>1</a:t>
          </a:r>
          <a:r>
            <a:rPr lang="en-GB" sz="1000" kern="1200" dirty="0">
              <a:solidFill>
                <a:srgbClr val="FF0000"/>
              </a:solidFill>
            </a:rPr>
            <a:t>2</a:t>
          </a:r>
          <a:r>
            <a:rPr lang="sr-Cyrl-RS" sz="1000" kern="1200" dirty="0">
              <a:solidFill>
                <a:srgbClr val="FF0000"/>
              </a:solidFill>
            </a:rPr>
            <a:t>.5</a:t>
          </a:r>
          <a:r>
            <a:rPr lang="en-GB" sz="1000" kern="1200" dirty="0">
              <a:solidFill>
                <a:srgbClr val="FF0000"/>
              </a:solidFill>
            </a:rPr>
            <a:t>0</a:t>
          </a:r>
          <a:r>
            <a:rPr lang="sr-Cyrl-RS" sz="1000" kern="1200" dirty="0">
              <a:solidFill>
                <a:srgbClr val="FF0000"/>
              </a:solidFill>
            </a:rPr>
            <a:t>0.000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Примања од продаје нефинансијске имовине  </a:t>
          </a:r>
          <a:r>
            <a:rPr lang="sr-Cyrl-RS" sz="1000" kern="1200" dirty="0">
              <a:solidFill>
                <a:srgbClr val="FF0000"/>
              </a:solidFill>
            </a:rPr>
            <a:t>0</a:t>
          </a:r>
          <a:r>
            <a:rPr lang="sr-Cyrl-RS" sz="1000" kern="1200" dirty="0"/>
            <a:t> динара</a:t>
          </a:r>
          <a:endParaRPr lang="en-US" sz="10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Примања од продаје финансијске имовине  </a:t>
          </a:r>
          <a:r>
            <a:rPr lang="sr-Cyrl-RS" sz="1000" kern="1200" dirty="0">
              <a:solidFill>
                <a:srgbClr val="FF0000"/>
              </a:solidFill>
            </a:rPr>
            <a:t>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>
              <a:solidFill>
                <a:srgbClr val="FF0000"/>
              </a:solidFill>
            </a:rPr>
            <a:t>7</a:t>
          </a:r>
          <a:r>
            <a:rPr lang="en-GB" sz="1000" kern="1200" dirty="0">
              <a:solidFill>
                <a:srgbClr val="FF0000"/>
              </a:solidFill>
            </a:rPr>
            <a:t>6</a:t>
          </a:r>
          <a:r>
            <a:rPr lang="sr-Cyrl-RS" sz="1000" kern="1200" dirty="0">
              <a:solidFill>
                <a:srgbClr val="FF0000"/>
              </a:solidFill>
            </a:rPr>
            <a:t>.</a:t>
          </a:r>
          <a:r>
            <a:rPr lang="sr-Latn-RS" sz="1000" kern="1200" dirty="0">
              <a:solidFill>
                <a:srgbClr val="FF0000"/>
              </a:solidFill>
            </a:rPr>
            <a:t>19</a:t>
          </a:r>
          <a:r>
            <a:rPr lang="en-GB" sz="1000" kern="1200" dirty="0">
              <a:solidFill>
                <a:srgbClr val="FF0000"/>
              </a:solidFill>
            </a:rPr>
            <a:t>6</a:t>
          </a:r>
          <a:r>
            <a:rPr lang="sr-Cyrl-RS" sz="1000" kern="1200" dirty="0">
              <a:solidFill>
                <a:srgbClr val="FF0000"/>
              </a:solidFill>
            </a:rPr>
            <a:t>.</a:t>
          </a:r>
          <a:r>
            <a:rPr lang="en-GB" sz="1000" kern="1200" dirty="0">
              <a:solidFill>
                <a:srgbClr val="FF0000"/>
              </a:solidFill>
            </a:rPr>
            <a:t>684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Latn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8274" y="330092"/>
          <a:ext cx="3704076" cy="3704076"/>
        </a:xfrm>
        <a:prstGeom prst="blockArc">
          <a:avLst>
            <a:gd name="adj1" fmla="val 19255107"/>
            <a:gd name="adj2" fmla="val 244444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360285" y="455674"/>
          <a:ext cx="3704076" cy="3704076"/>
        </a:xfrm>
        <a:prstGeom prst="blockArc">
          <a:avLst>
            <a:gd name="adj1" fmla="val 15979616"/>
            <a:gd name="adj2" fmla="val 18937182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1700" kern="1200" dirty="0">
              <a:solidFill>
                <a:srgbClr val="FF0000"/>
              </a:solidFill>
            </a:rPr>
            <a:t>712.369.560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ru-RU" sz="1100" kern="1200" dirty="0">
              <a:solidFill>
                <a:srgbClr val="FF0000"/>
              </a:solidFill>
            </a:rPr>
            <a:t>192</a:t>
          </a:r>
          <a:r>
            <a:rPr lang="sr-Cyrl-RS" sz="1100" kern="1200" dirty="0">
              <a:solidFill>
                <a:srgbClr val="FF0000"/>
              </a:solidFill>
            </a:rPr>
            <a:t>.524.859</a:t>
          </a:r>
          <a:r>
            <a:rPr lang="ru-RU" sz="1100" kern="1200" dirty="0">
              <a:solidFill>
                <a:srgbClr val="FF0000"/>
              </a:solidFill>
            </a:rPr>
            <a:t> </a:t>
          </a:r>
          <a:r>
            <a:rPr lang="ru-RU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930546" y="460645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1100" kern="1200" dirty="0">
              <a:solidFill>
                <a:srgbClr val="FF0000"/>
              </a:solidFill>
            </a:rPr>
            <a:t>25.0</a:t>
          </a:r>
          <a:r>
            <a:rPr lang="en-GB" sz="1100" kern="1200" dirty="0">
              <a:solidFill>
                <a:srgbClr val="FF0000"/>
              </a:solidFill>
            </a:rPr>
            <a:t>00</a:t>
          </a:r>
          <a:r>
            <a:rPr lang="sr-Cyrl-RS" sz="1100" kern="1200" dirty="0">
              <a:solidFill>
                <a:srgbClr val="FF0000"/>
              </a:solidFill>
            </a:rPr>
            <a:t>.00</a:t>
          </a:r>
          <a:r>
            <a:rPr lang="en-GB" sz="1100" kern="1200" dirty="0">
              <a:solidFill>
                <a:srgbClr val="FF0000"/>
              </a:solidFill>
            </a:rPr>
            <a:t>0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101223" y="628753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Cyrl-RS" sz="1100" kern="1200" dirty="0">
              <a:solidFill>
                <a:srgbClr val="FF0000"/>
              </a:solidFill>
            </a:rPr>
            <a:t>334.597.338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Cyrl-RS" sz="1100" kern="1200" dirty="0">
              <a:solidFill>
                <a:srgbClr val="FF0000"/>
              </a:solidFill>
            </a:rPr>
            <a:t>9.639.151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Cyrl-RS" sz="1100" kern="1200" dirty="0">
              <a:solidFill>
                <a:srgbClr val="FF0000"/>
              </a:solidFill>
            </a:rPr>
            <a:t>3.000.000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Cyrl-RS" sz="1100" kern="1200" dirty="0">
              <a:solidFill>
                <a:srgbClr val="FF0000"/>
              </a:solidFill>
            </a:rPr>
            <a:t>19.288.444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Cyrl-RS" sz="1100" kern="1200" dirty="0">
              <a:solidFill>
                <a:srgbClr val="FF0000"/>
              </a:solidFill>
            </a:rPr>
            <a:t>9.100.000</a:t>
          </a:r>
          <a:r>
            <a:rPr lang="en-GB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Cyrl-RS" sz="1100" kern="1200" dirty="0">
              <a:solidFill>
                <a:srgbClr val="FF0000"/>
              </a:solidFill>
            </a:rPr>
            <a:t>119.219.768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72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6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4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Relationship Id="rId9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7" Type="http://schemas.openxmlformats.org/officeDocument/2006/relationships/chart" Target="../charts/chart20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rakovica.rs/servis-gradjana/informator-o-ra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hyperlink" Target="http://openclipart.org/detail/171507/money-pot-by-gnokii-17150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ГРАДСКА ОПШТИНА</a:t>
            </a:r>
            <a:r>
              <a:rPr lang="en-US" dirty="0"/>
              <a:t> </a:t>
            </a:r>
            <a:r>
              <a:rPr lang="sr-Cyrl-RS" dirty="0"/>
              <a:t>РАКОВИЦА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20</a:t>
            </a:r>
            <a:r>
              <a:rPr lang="en-GB" dirty="0"/>
              <a:t>23</a:t>
            </a:r>
            <a:r>
              <a:rPr lang="sr-Cyrl-RS" dirty="0"/>
              <a:t>. 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2F86023B-DDCC-4AC1-9187-A0E8D89CA8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2303"/>
            <a:ext cx="2039888" cy="173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100" b="1" dirty="0"/>
              <a:t>Шта су приходи и примања буџета?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68" y="1110754"/>
            <a:ext cx="8229600" cy="5414589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sr-Cyrl-RS" sz="1500" b="1" dirty="0"/>
              <a:t>ПОРЕСКИ ПРИХОДИ </a:t>
            </a:r>
            <a:r>
              <a:rPr lang="sr-Cyrl-RS" sz="1500" dirty="0"/>
              <a:t>обухватају део прихода од пореза на зараде који се оствари на подручју градске општине (остатак припада буџету града), пореза на приходе од самосталних делатности,</a:t>
            </a:r>
            <a:r>
              <a:rPr lang="sr-Cyrl-CS" sz="1500" dirty="0"/>
              <a:t> непокретности, давања у закуп покретних ствари,</a:t>
            </a:r>
            <a:r>
              <a:rPr lang="sr-Latn-RS" sz="1500" dirty="0"/>
              <a:t> </a:t>
            </a:r>
            <a:r>
              <a:rPr lang="sr-Cyrl-CS" sz="1500" dirty="0"/>
              <a:t>порез на наслеђе и поклон, порез на пренос апсолутних права, које наплаћује Пореска управа Републике Србије. Затим порези на имовину и порези на добра и услуге које наплаћује локална пореска администрација.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1500" b="1" dirty="0"/>
              <a:t>ДОНАЦИЈЕ И ТРАНСФЕРИ - </a:t>
            </a:r>
            <a:r>
              <a:rPr lang="sr-Cyrl-CS" sz="1500" b="1" i="1" dirty="0"/>
              <a:t>Донације</a:t>
            </a:r>
            <a:r>
              <a:rPr lang="sr-Cyrl-CS" sz="1500" b="1" dirty="0"/>
              <a:t> </a:t>
            </a:r>
            <a:r>
              <a:rPr lang="sr-Cyrl-CS" sz="1500" dirty="0"/>
              <a:t>се добијају од домаћих и страних инвеститора за различите пројекте. </a:t>
            </a:r>
            <a:r>
              <a:rPr lang="sr-Cyrl-CS" sz="1500" b="1" i="1" dirty="0"/>
              <a:t>Трансфери </a:t>
            </a:r>
            <a:r>
              <a:rPr lang="sr-Cyrl-CS" sz="1500" dirty="0"/>
              <a:t>представљају пренос новчаних средстава из буџета Републике или Града.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1500" b="1" dirty="0"/>
              <a:t>НЕПОРЕСКИ ПРИХОДИ </a:t>
            </a:r>
            <a:r>
              <a:rPr lang="sr-Cyrl-RS" sz="1500" dirty="0"/>
              <a:t>прикупљају се од правних и физичких лица за коришћење јавних добара (накнаде), за пружање одређених јавних услуга (таксе), за кршењ</a:t>
            </a:r>
            <a:r>
              <a:rPr lang="en-US" sz="1500" dirty="0"/>
              <a:t>e </a:t>
            </a:r>
            <a:r>
              <a:rPr lang="sr-Cyrl-RS" sz="1500" dirty="0"/>
              <a:t>уговорених или законских одредби (пенали и казне), као и приходе који се остварују употребом јавне имовине (нпр. накнада за коришћење шумског и пољопривредног земљишта, минералних сировина, закуп пословног простора у јавној својини, накнада за коришћење грађевинског земљишта и сл.).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1500" b="1" dirty="0"/>
              <a:t>ПРИМАЊА ОД ПРОДАЈЕ НЕФИНАНСИЈСКЕ ИМОВИНЕ </a:t>
            </a:r>
            <a:r>
              <a:rPr lang="sr-Cyrl-RS" sz="1500" dirty="0"/>
              <a:t>се остварују продајом непокретности и покретних ствари у власништву градске општине.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/>
              <a:t>ПРИМАЊА ОД ПРОДАЈЕ ФИНАНСИЈСКЕ ИМОВИНЕ </a:t>
            </a:r>
            <a:r>
              <a:rPr lang="ru-RU" sz="1500" dirty="0"/>
              <a:t>.........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/>
              <a:t>ПРЕНЕТА СРЕДСТВА ИЗ РАНИЈИХ ГОДИНА представљају нераспоређени вишак прихода из ранијих година.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/>
              <a:t>ОСТАЛИ ПРИХОДИ обухватају трансфере од физичких и правних лица у корист градске општине, као и све неодређене и мешовите приходе.</a:t>
            </a:r>
            <a:endParaRPr lang="en-US" sz="1500" b="1" dirty="0"/>
          </a:p>
          <a:p>
            <a:pPr lvl="0">
              <a:buFont typeface="Wingdings" pitchFamily="2" charset="2"/>
              <a:buChar char="ü"/>
            </a:pPr>
            <a:endParaRPr lang="sr-Cyrl-C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20</a:t>
            </a:r>
            <a:r>
              <a:rPr lang="en-GB" sz="3000" b="1" dirty="0"/>
              <a:t>23</a:t>
            </a:r>
            <a:r>
              <a:rPr lang="sr-Cyrl-RS" sz="3000" b="1" dirty="0"/>
              <a:t>. 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4701584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20</a:t>
            </a:r>
            <a:r>
              <a:rPr lang="en-GB" sz="2900" b="1" dirty="0"/>
              <a:t>23</a:t>
            </a:r>
            <a:r>
              <a:rPr lang="sr-Cyrl-RS" sz="2900" b="1" dirty="0"/>
              <a:t>. 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781499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211731"/>
              </p:ext>
            </p:extLst>
          </p:nvPr>
        </p:nvGraphicFramePr>
        <p:xfrm>
          <a:off x="1481137" y="14049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/>
        </p:nvGraphicFramePr>
        <p:xfrm>
          <a:off x="1633537" y="15573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362834"/>
              </p:ext>
            </p:extLst>
          </p:nvPr>
        </p:nvGraphicFramePr>
        <p:xfrm>
          <a:off x="1785937" y="17097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ikon 9">
            <a:extLst>
              <a:ext uri="{FF2B5EF4-FFF2-40B4-BE49-F238E27FC236}">
                <a16:creationId xmlns:a16="http://schemas.microsoft.com/office/drawing/2014/main" id="{7C89DA76-D0FE-4E2C-B0BF-03B2B3F900A2}"/>
              </a:ext>
            </a:extLst>
          </p:cNvPr>
          <p:cNvGraphicFramePr>
            <a:graphicFrameLocks/>
          </p:cNvGraphicFramePr>
          <p:nvPr/>
        </p:nvGraphicFramePr>
        <p:xfrm>
          <a:off x="1652587" y="1640681"/>
          <a:ext cx="5838825" cy="357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7C89DA76-D0FE-4E2C-B0BF-03B2B3F900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547426"/>
              </p:ext>
            </p:extLst>
          </p:nvPr>
        </p:nvGraphicFramePr>
        <p:xfrm>
          <a:off x="1804987" y="1793081"/>
          <a:ext cx="5838825" cy="357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Grafikon 7">
            <a:extLst>
              <a:ext uri="{FF2B5EF4-FFF2-40B4-BE49-F238E27FC236}">
                <a16:creationId xmlns:a16="http://schemas.microsoft.com/office/drawing/2014/main" id="{7C89DA76-D0FE-4E2C-B0BF-03B2B3F900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397003"/>
              </p:ext>
            </p:extLst>
          </p:nvPr>
        </p:nvGraphicFramePr>
        <p:xfrm>
          <a:off x="1328739" y="1916832"/>
          <a:ext cx="6467474" cy="360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202</a:t>
            </a:r>
            <a:r>
              <a:rPr lang="en-GB" dirty="0"/>
              <a:t>2</a:t>
            </a:r>
            <a:r>
              <a:rPr lang="sr-Cyrl-RS" dirty="0"/>
              <a:t>. 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r>
              <a:rPr lang="sr-Cyrl-RS" dirty="0"/>
              <a:t>Укупни приходи и примања наше градске општине у 20</a:t>
            </a:r>
            <a:r>
              <a:rPr lang="en-GB" dirty="0"/>
              <a:t>23</a:t>
            </a:r>
            <a:r>
              <a:rPr lang="sr-Cyrl-RS" dirty="0"/>
              <a:t>. години су се </a:t>
            </a:r>
            <a:r>
              <a:rPr lang="sr-Cyrl-RS" b="1" dirty="0"/>
              <a:t>повећала </a:t>
            </a:r>
            <a:r>
              <a:rPr lang="sr-Cyrl-RS" dirty="0"/>
              <a:t>у односу на последњу измену Одлуке о буџету за 2022. годину за</a:t>
            </a:r>
            <a:r>
              <a:rPr lang="sr-Cyrl-RS" b="1" dirty="0"/>
              <a:t> 46.783.018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/>
              <a:t>6,58</a:t>
            </a:r>
            <a:r>
              <a:rPr lang="sr-Cyrl-RS" b="1" dirty="0">
                <a:solidFill>
                  <a:srgbClr val="FF0000"/>
                </a:solidFill>
              </a:rPr>
              <a:t> </a:t>
            </a:r>
            <a:r>
              <a:rPr lang="sr-Cyrl-RS" b="1" dirty="0"/>
              <a:t>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4310065"/>
            <a:ext cx="6851650" cy="189226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sr-Cyrl-RS" b="1" dirty="0">
                <a:solidFill>
                  <a:srgbClr val="0070C0"/>
                </a:solidFill>
              </a:rPr>
              <a:t>Порески приходи</a:t>
            </a:r>
            <a:r>
              <a:rPr lang="sr-Cyrl-RS" dirty="0">
                <a:solidFill>
                  <a:srgbClr val="0070C0"/>
                </a:solidFill>
              </a:rPr>
              <a:t> </a:t>
            </a:r>
            <a:r>
              <a:rPr lang="sr-Cyrl-RS" dirty="0"/>
              <a:t>су</a:t>
            </a:r>
            <a:r>
              <a:rPr lang="sr-Cyrl-RS" dirty="0">
                <a:solidFill>
                  <a:srgbClr val="0070C0"/>
                </a:solidFill>
              </a:rPr>
              <a:t> </a:t>
            </a:r>
            <a:r>
              <a:rPr lang="sr-Cyrl-RS" dirty="0"/>
              <a:t>повећани </a:t>
            </a:r>
            <a:r>
              <a:rPr lang="sr-Cyrl-RS" sz="2800" dirty="0">
                <a:latin typeface="Calibri" panose="020F0502020204030204" pitchFamily="34" charset="0"/>
              </a:rPr>
              <a:t>за 56.582.318 </a:t>
            </a:r>
            <a:r>
              <a:rPr lang="sr-Cyrl-RS" dirty="0"/>
              <a:t>динара.</a:t>
            </a:r>
          </a:p>
          <a:p>
            <a:pPr marL="0" indent="0">
              <a:buNone/>
            </a:pPr>
            <a:r>
              <a:rPr lang="sr-Cyrl-RS" b="1" dirty="0">
                <a:solidFill>
                  <a:srgbClr val="0070C0"/>
                </a:solidFill>
              </a:rPr>
              <a:t>Други приходи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су повећани за износ од 1.000.</a:t>
            </a:r>
            <a:r>
              <a:rPr lang="en-GB" dirty="0"/>
              <a:t>0</a:t>
            </a:r>
            <a:r>
              <a:rPr lang="sr-Cyrl-RS" dirty="0"/>
              <a:t>0</a:t>
            </a:r>
            <a:r>
              <a:rPr lang="en-GB" dirty="0"/>
              <a:t>0</a:t>
            </a:r>
            <a:r>
              <a:rPr lang="sr-Cyrl-RS" dirty="0"/>
              <a:t> динара.</a:t>
            </a:r>
            <a:endParaRPr lang="sr-Cyrl-RS" sz="3200" dirty="0"/>
          </a:p>
          <a:p>
            <a:pPr marL="0" indent="0">
              <a:buNone/>
            </a:pPr>
            <a:r>
              <a:rPr lang="sr-Cyrl-RS" b="1" dirty="0">
                <a:solidFill>
                  <a:srgbClr val="0070C0"/>
                </a:solidFill>
              </a:rPr>
              <a:t>Меморандумске ставке</a:t>
            </a:r>
            <a:r>
              <a:rPr lang="sr-Cyrl-RS" dirty="0"/>
              <a:t> </a:t>
            </a:r>
            <a:r>
              <a:rPr lang="sr-Cyrl-RS" sz="3200" dirty="0"/>
              <a:t>су</a:t>
            </a:r>
            <a:r>
              <a:rPr lang="sr-Cyrl-RS" sz="3200" dirty="0">
                <a:solidFill>
                  <a:srgbClr val="FF0000"/>
                </a:solidFill>
              </a:rPr>
              <a:t> </a:t>
            </a:r>
            <a:r>
              <a:rPr lang="sr-Cyrl-RS" sz="3200" dirty="0"/>
              <a:t>повећана за </a:t>
            </a:r>
            <a:r>
              <a:rPr lang="sr-Cyrl-RS" dirty="0"/>
              <a:t>200</a:t>
            </a:r>
            <a:r>
              <a:rPr lang="sr-Cyrl-RS" sz="3200" dirty="0"/>
              <a:t>.000 динара.</a:t>
            </a:r>
          </a:p>
          <a:p>
            <a:pPr marL="0" indent="0">
              <a:buNone/>
            </a:pPr>
            <a:endParaRPr lang="sr-Cyrl-RS" sz="3200" dirty="0"/>
          </a:p>
          <a:p>
            <a:pPr marL="0" lvl="0" indent="0">
              <a:buNone/>
            </a:pPr>
            <a:endParaRPr lang="sr-Cyrl-RS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80" y="2733676"/>
            <a:ext cx="6916484" cy="148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/>
            <a:endParaRPr lang="sr-Cyrl-R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852936"/>
            <a:ext cx="485775" cy="792088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310065"/>
            <a:ext cx="485775" cy="156720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9E1B714F-2077-4CBD-8AAC-81D0E584C974}"/>
              </a:ext>
            </a:extLst>
          </p:cNvPr>
          <p:cNvSpPr txBox="1"/>
          <p:nvPr/>
        </p:nvSpPr>
        <p:spPr>
          <a:xfrm>
            <a:off x="1831980" y="2852936"/>
            <a:ext cx="6556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0000"/>
                </a:solidFill>
              </a:rPr>
              <a:t>Пренета неутрошена средства</a:t>
            </a:r>
            <a:r>
              <a:rPr lang="sr-Cyrl-RS" dirty="0">
                <a:solidFill>
                  <a:srgbClr val="0070C0"/>
                </a:solidFill>
              </a:rPr>
              <a:t> </a:t>
            </a:r>
            <a:r>
              <a:rPr lang="sr-Cyrl-RS" dirty="0"/>
              <a:t>су</a:t>
            </a:r>
            <a:r>
              <a:rPr lang="sr-Cyrl-RS" dirty="0">
                <a:solidFill>
                  <a:srgbClr val="0070C0"/>
                </a:solidFill>
              </a:rPr>
              <a:t> </a:t>
            </a:r>
            <a:r>
              <a:rPr lang="sr-Cyrl-RS" dirty="0"/>
              <a:t>смањени </a:t>
            </a:r>
            <a:r>
              <a:rPr lang="sr-Cyrl-RS" sz="1600" dirty="0">
                <a:latin typeface="Calibri" panose="020F0502020204030204" pitchFamily="34" charset="0"/>
              </a:rPr>
              <a:t>за 10.999.300 </a:t>
            </a:r>
            <a:r>
              <a:rPr lang="sr-Cyrl-RS" dirty="0"/>
              <a:t>динара.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2023. 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градске општине за плате буџетских корисника, набавку роба и услуга, субвенције, дотације и трансфере, социјалну помоћ и остале трошкове које град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градске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/>
              <a:t>712.369</a:t>
            </a:r>
            <a:r>
              <a:rPr lang="sr-Latn-RS" b="1" dirty="0"/>
              <a:t>.</a:t>
            </a:r>
            <a:r>
              <a:rPr lang="sr-Cyrl-RS" b="1" dirty="0"/>
              <a:t>560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100" b="1" dirty="0"/>
              <a:t>Шта су расходи и издаци буџета?</a:t>
            </a:r>
            <a:endParaRPr lang="en-US" sz="2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340768"/>
            <a:ext cx="4038600" cy="4752528"/>
          </a:xfrm>
        </p:spPr>
        <p:txBody>
          <a:bodyPr>
            <a:noAutofit/>
          </a:bodyPr>
          <a:lstStyle/>
          <a:p>
            <a:pPr algn="just"/>
            <a:r>
              <a:rPr lang="sr-Cyrl-RS" sz="1700" b="1" dirty="0"/>
              <a:t>Расходи за запослене </a:t>
            </a:r>
            <a:r>
              <a:rPr lang="sr-Cyrl-RS" sz="1700" dirty="0"/>
              <a:t>представљају све трошкове за запослене, како у управи тако и код буџетских корисника</a:t>
            </a:r>
          </a:p>
          <a:p>
            <a:pPr algn="just"/>
            <a:r>
              <a:rPr lang="sr-Cyrl-RS" sz="1700" b="1" dirty="0"/>
              <a:t>Коришћење роба и услуга </a:t>
            </a:r>
            <a:r>
              <a:rPr lang="sr-Cyrl-RS" sz="1700" dirty="0"/>
  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  </a:r>
          </a:p>
          <a:p>
            <a:pPr algn="just"/>
            <a:r>
              <a:rPr lang="sr-Cyrl-RS" sz="1700" b="1" dirty="0"/>
              <a:t>Дотације и трансфери </a:t>
            </a:r>
            <a:r>
              <a:rPr lang="sr-Cyrl-RS" sz="1700" dirty="0"/>
              <a:t>су трошкови које локална самоуправа </a:t>
            </a:r>
            <a:r>
              <a:rPr lang="ru-RU" sz="1700" dirty="0"/>
              <a:t>има за исплату институцијама које су у примарној надлежности локалног нивоа</a:t>
            </a:r>
            <a:r>
              <a:rPr lang="sr-Cyrl-RS" sz="1700" dirty="0"/>
              <a:t>.</a:t>
            </a:r>
            <a:r>
              <a:rPr lang="en-US" sz="1700" dirty="0"/>
              <a:t> </a:t>
            </a:r>
            <a:endParaRPr lang="sr-Cyrl-RS" sz="1700" dirty="0"/>
          </a:p>
          <a:p>
            <a:pPr algn="just"/>
            <a:r>
              <a:rPr lang="sr-Cyrl-RS" sz="1700" b="1" dirty="0"/>
              <a:t>Остали расходи </a:t>
            </a:r>
            <a:r>
              <a:rPr lang="sr-Cyrl-RS" sz="1700" dirty="0"/>
              <a:t>обухватају дотације невладиним организацијама, порезе, таксе, новчане казне.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15665" y="1340768"/>
            <a:ext cx="4038600" cy="4525963"/>
          </a:xfrm>
        </p:spPr>
        <p:txBody>
          <a:bodyPr>
            <a:normAutofit/>
          </a:bodyPr>
          <a:lstStyle/>
          <a:p>
            <a:pPr algn="just"/>
            <a:r>
              <a:rPr lang="ru-RU" sz="1700" b="1" dirty="0"/>
              <a:t>Субвенције</a:t>
            </a:r>
            <a:r>
              <a:rPr lang="ru-RU" sz="1700" dirty="0"/>
              <a:t> сe одобравају за функционисање</a:t>
            </a:r>
            <a:r>
              <a:rPr lang="sr-Latn-RS" sz="1700" dirty="0"/>
              <a:t> </a:t>
            </a:r>
            <a:r>
              <a:rPr lang="sr-Cyrl-RS" sz="1700" dirty="0"/>
              <a:t>ЈП Пословни центар Раковица</a:t>
            </a:r>
            <a:endParaRPr lang="en-US" sz="1700" dirty="0"/>
          </a:p>
          <a:p>
            <a:pPr algn="just"/>
            <a:r>
              <a:rPr lang="sr-Cyrl-RS" sz="1700" b="1" dirty="0"/>
              <a:t>Социјална заштита </a:t>
            </a:r>
            <a:r>
              <a:rPr lang="sr-Cyrl-RS" sz="1700" dirty="0"/>
              <a:t>обухвата све трошкове исплате социјалне помоћи за различите категорије грађана.</a:t>
            </a:r>
          </a:p>
          <a:p>
            <a:pPr algn="just"/>
            <a:r>
              <a:rPr lang="sr-Cyrl-RS" sz="1700" b="1" dirty="0"/>
              <a:t>Буџетска резерва </a:t>
            </a:r>
            <a:r>
              <a:rPr lang="sr-Cyrl-RS" sz="1700" dirty="0"/>
              <a:t>представља новац који се користи за непланиране или недовољно планиране сврхе, као и у случају ванредних околности.</a:t>
            </a:r>
          </a:p>
          <a:p>
            <a:pPr algn="just"/>
            <a:r>
              <a:rPr lang="sr-Cyrl-RS" sz="1700" b="1" dirty="0"/>
              <a:t>Капитални издаци </a:t>
            </a:r>
            <a:r>
              <a:rPr lang="sr-Cyrl-RS" sz="1700" dirty="0"/>
              <a:t>су трошкови за инвестиционо одржавање постојећих објеката, набавку опреме, машина земљишта и слично.</a:t>
            </a:r>
          </a:p>
          <a:p>
            <a:endParaRPr lang="ru-RU" sz="1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39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2023. 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8739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319958"/>
              </p:ext>
            </p:extLst>
          </p:nvPr>
        </p:nvGraphicFramePr>
        <p:xfrm>
          <a:off x="1187624" y="1916832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2023. годину</a:t>
            </a:r>
            <a:endParaRPr lang="en-US" sz="3200" b="1" dirty="0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481137" y="14049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280260"/>
              </p:ext>
            </p:extLst>
          </p:nvPr>
        </p:nvGraphicFramePr>
        <p:xfrm>
          <a:off x="1633537" y="15573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547285"/>
              </p:ext>
            </p:extLst>
          </p:nvPr>
        </p:nvGraphicFramePr>
        <p:xfrm>
          <a:off x="1187625" y="1709737"/>
          <a:ext cx="6780038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596412"/>
              </p:ext>
            </p:extLst>
          </p:nvPr>
        </p:nvGraphicFramePr>
        <p:xfrm>
          <a:off x="1938337" y="18621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2090737" y="20145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785937" y="17097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2022. 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>
              <a:buNone/>
            </a:pPr>
            <a:r>
              <a:rPr lang="sr-Cyrl-RS" sz="2000" dirty="0"/>
              <a:t>Укупни трошкови наше градске општине у 2023. години су се </a:t>
            </a:r>
            <a:r>
              <a:rPr lang="sr-Cyrl-RS" sz="2000" b="1" dirty="0"/>
              <a:t>повећали</a:t>
            </a:r>
            <a:r>
              <a:rPr lang="sr-Cyrl-RS" sz="2000" dirty="0"/>
              <a:t>  у односу на последњу измену Одлуке о буџету за 2022. годину за </a:t>
            </a:r>
            <a:r>
              <a:rPr lang="sr-Cyrl-RS" sz="2000" b="1" dirty="0"/>
              <a:t>46.783.018</a:t>
            </a:r>
            <a:r>
              <a:rPr lang="sr-Cyrl-RS" sz="2000" dirty="0"/>
              <a:t> 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6,58</a:t>
            </a:r>
            <a:r>
              <a:rPr lang="sr-Cyrl-RS" sz="2000" b="1" dirty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615389"/>
            <a:ext cx="6851650" cy="1425054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buNone/>
            </a:pPr>
            <a:endParaRPr lang="sr-Cyrl-R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</a:t>
            </a:r>
            <a:r>
              <a:rPr lang="sr-Cyrl-RS" altLang="en-US" sz="20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су смањена за 1.000.000 динара</a:t>
            </a:r>
          </a:p>
          <a:p>
            <a:pPr>
              <a:defRPr/>
            </a:pPr>
            <a:r>
              <a:rPr lang="sr-Cyrl-RS" altLang="en-US" sz="2400" b="1" dirty="0">
                <a:solidFill>
                  <a:srgbClr val="FF0000"/>
                </a:solidFill>
                <a:ea typeface="SimSun" panose="02010600030101010101" pitchFamily="2" charset="-122"/>
              </a:rPr>
              <a:t>Субвенције</a:t>
            </a:r>
            <a:r>
              <a:rPr lang="sr-Cyrl-RS" altLang="en-US" sz="1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sr-Cyrl-RS" altLang="en-US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су смањене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 за 1.200.000 динара</a:t>
            </a:r>
          </a:p>
          <a:p>
            <a:pPr>
              <a:defRPr/>
            </a:pPr>
            <a:r>
              <a:rPr lang="sr-Cyrl-RS" altLang="en-US" sz="2000" b="1" dirty="0">
                <a:solidFill>
                  <a:srgbClr val="FF0000"/>
                </a:solidFill>
                <a:ea typeface="SimSun" panose="02010600030101010101" pitchFamily="2" charset="-122"/>
              </a:rPr>
              <a:t>Социјална помоћ</a:t>
            </a:r>
            <a:r>
              <a:rPr lang="sr-Cyrl-RS" altLang="en-US" sz="20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sr-Cyrl-RS" altLang="en-US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је смањена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 за 7.800.849 динара</a:t>
            </a:r>
            <a:r>
              <a:rPr lang="sr-Cyrl-RS" altLang="en-US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;</a:t>
            </a:r>
            <a:endParaRPr lang="sr-Cyrl-R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</a:t>
            </a:r>
            <a:r>
              <a:rPr lang="sr-Cyrl-RS" sz="1900" dirty="0">
                <a:solidFill>
                  <a:srgbClr val="FF0000"/>
                </a:solidFill>
              </a:rPr>
              <a:t>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су смањени за</a:t>
            </a:r>
            <a:r>
              <a:rPr lang="sr-Cyrl-R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12.021.453 динара</a:t>
            </a:r>
            <a:r>
              <a:rPr lang="sr-Cyrl-RS" sz="1700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r>
              <a:rPr lang="sr-Cyrl-R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</a:t>
            </a:r>
            <a:r>
              <a:rPr lang="sr-Cyrl-R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altLang="en-US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смањени за 5.000.000 динара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endParaRPr lang="sr-Cyrl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r-Cyrl-RS" sz="2400" dirty="0"/>
          </a:p>
          <a:p>
            <a:pPr>
              <a:defRPr/>
            </a:pPr>
            <a:endParaRPr lang="sr-Cyrl-RS" sz="1700" b="1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defRPr/>
            </a:pPr>
            <a:endParaRPr lang="sr-Cyrl-RS" sz="1800" b="1" dirty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defRPr/>
            </a:pPr>
            <a:endParaRPr lang="sr-Cyrl-RS" sz="1700" b="1" dirty="0"/>
          </a:p>
          <a:p>
            <a:pPr>
              <a:defRPr/>
            </a:pPr>
            <a:endParaRPr lang="sr-Cyrl-R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700" dirty="0"/>
          </a:p>
          <a:p>
            <a:pPr>
              <a:defRPr/>
            </a:pPr>
            <a:endParaRPr lang="sr-Cyrl-RS" altLang="en-US" sz="1700" dirty="0"/>
          </a:p>
          <a:p>
            <a:pPr marL="0" indent="0">
              <a:buNone/>
              <a:defRPr/>
            </a:pPr>
            <a:endParaRPr lang="sr-Cyrl-R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4221088"/>
            <a:ext cx="6851650" cy="1544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endParaRPr lang="sr-Cyrl-R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запослене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за 33.591.059 динара</a:t>
            </a:r>
            <a:r>
              <a:rPr lang="sr-Cyrl-RS" sz="1600" dirty="0"/>
              <a:t>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</a:t>
            </a:r>
            <a:r>
              <a:rPr lang="sr-Cyrl-R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за 28.255.817 динара;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600" b="1" dirty="0">
                <a:solidFill>
                  <a:srgbClr val="0000FF"/>
                </a:solidFill>
              </a:rPr>
              <a:t>Остали расходи</a:t>
            </a:r>
            <a:r>
              <a:rPr lang="sr-Cyrl-RS" sz="1600" b="1" dirty="0">
                <a:solidFill>
                  <a:srgbClr val="FF0000"/>
                </a:solidFill>
              </a:rPr>
              <a:t>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6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повећани</a:t>
            </a:r>
            <a:r>
              <a:rPr lang="sr-Cyrl-RS" altLang="en-US" sz="16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за 11.958.444 динара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sr-Cyrl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Cyrl-RS" altLang="en-US" sz="1700" dirty="0">
              <a:ea typeface="SimSun" panose="02010600030101010101" pitchFamily="2" charset="-122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784351"/>
            <a:ext cx="485775" cy="1133599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4293096"/>
            <a:ext cx="485775" cy="1133599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962274"/>
              </p:ext>
            </p:extLst>
          </p:nvPr>
        </p:nvGraphicFramePr>
        <p:xfrm>
          <a:off x="107504" y="894731"/>
          <a:ext cx="7203848" cy="587595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87972">
                  <a:extLst>
                    <a:ext uri="{9D8B030D-6E8A-4147-A177-3AD203B41FA5}">
                      <a16:colId xmlns:a16="http://schemas.microsoft.com/office/drawing/2014/main" val="1754900752"/>
                    </a:ext>
                  </a:extLst>
                </a:gridCol>
                <a:gridCol w="2515876">
                  <a:extLst>
                    <a:ext uri="{9D8B030D-6E8A-4147-A177-3AD203B41FA5}">
                      <a16:colId xmlns:a16="http://schemas.microsoft.com/office/drawing/2014/main" val="826029379"/>
                    </a:ext>
                  </a:extLst>
                </a:gridCol>
              </a:tblGrid>
              <a:tr h="461227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2023.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9698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41.647.733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703372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49.885.064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63823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2.000.000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287674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саобраћајне инфраструктуре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59.091.891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71991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25.600.000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397033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9.839.151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443609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50.779.324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6700"/>
                  </a:ext>
                </a:extLst>
              </a:tr>
              <a:tr h="32773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4.500.000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143352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401.945.209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19187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67.081.188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56103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89646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30366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777792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141709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639953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10891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46889"/>
                  </a:ext>
                </a:extLst>
              </a:tr>
              <a:tr h="290241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8124"/>
                  </a:ext>
                </a:extLst>
              </a:tr>
              <a:tr h="368982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712.369.560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" name="AutoShape 4" descr="Резултат слика за gradska opština rakovica">
            <a:extLst>
              <a:ext uri="{FF2B5EF4-FFF2-40B4-BE49-F238E27FC236}">
                <a16:creationId xmlns:a16="http://schemas.microsoft.com/office/drawing/2014/main" id="{843F3F2F-BCCB-4EF4-B47B-AA07A6AB87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RS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3BEC0AFC-20EF-41BF-8670-3276B2C0D2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2032000" cy="203200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4422DD81-088C-4A07-A940-6DD0E1F61B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424" y="332656"/>
            <a:ext cx="2032000" cy="203200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EA16F56-4593-4092-838F-7FD2EAF474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14" y="332656"/>
            <a:ext cx="2736304" cy="2125647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43C224EF-AC89-4DC4-A62E-135450EB22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42" y="2780928"/>
            <a:ext cx="2032000" cy="203200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887AABFF-C2AA-46E3-80F9-6E8A517C2E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729" y="2707337"/>
            <a:ext cx="2736304" cy="2736304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17A65A90-5DFD-49FA-9651-9B5773C783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46" y="2719387"/>
            <a:ext cx="1729977" cy="2303032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08524BB8-1B55-45A0-B3EF-F87363DE4D3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72" y="5407546"/>
            <a:ext cx="2511800" cy="7692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5145"/>
              </p:ext>
            </p:extLst>
          </p:nvPr>
        </p:nvGraphicFramePr>
        <p:xfrm>
          <a:off x="826800" y="1488998"/>
          <a:ext cx="6793200" cy="48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875155"/>
              </p:ext>
            </p:extLst>
          </p:nvPr>
        </p:nvGraphicFramePr>
        <p:xfrm>
          <a:off x="1076325" y="1181096"/>
          <a:ext cx="6991350" cy="4648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599490"/>
              </p:ext>
            </p:extLst>
          </p:nvPr>
        </p:nvGraphicFramePr>
        <p:xfrm>
          <a:off x="1070464" y="1181098"/>
          <a:ext cx="6991350" cy="4648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303059"/>
              </p:ext>
            </p:extLst>
          </p:nvPr>
        </p:nvGraphicFramePr>
        <p:xfrm>
          <a:off x="1051792" y="1175812"/>
          <a:ext cx="7003072" cy="498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571870"/>
              </p:ext>
            </p:extLst>
          </p:nvPr>
        </p:nvGraphicFramePr>
        <p:xfrm>
          <a:off x="826800" y="1028700"/>
          <a:ext cx="7490400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76325" y="1028700"/>
          <a:ext cx="6991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96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441526"/>
              </p:ext>
            </p:extLst>
          </p:nvPr>
        </p:nvGraphicFramePr>
        <p:xfrm>
          <a:off x="179512" y="1196753"/>
          <a:ext cx="7488832" cy="524896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1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3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0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2023. 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Градске 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23.956.561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Председник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13.369.654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29.754.973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</a:rPr>
                        <a:t>4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>
                          <a:effectLst/>
                          <a:latin typeface="Arial" panose="020B0604020202020204" pitchFamily="34" charset="0"/>
                        </a:rPr>
                        <a:t>592.712.022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8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</a:rPr>
                        <a:t>5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  <a:latin typeface="Times New Roman"/>
                          <a:ea typeface="Times New Roman"/>
                        </a:rPr>
                        <a:t>1.600.000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>
                          <a:effectLst/>
                        </a:rPr>
                        <a:t>Центар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културу</a:t>
                      </a:r>
                      <a:r>
                        <a:rPr lang="sr-Cyrl-RS" sz="1500" dirty="0">
                          <a:effectLst/>
                        </a:rPr>
                        <a:t> Раковица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  <a:latin typeface="Times New Roman"/>
                          <a:ea typeface="Times New Roman"/>
                        </a:rPr>
                        <a:t>42.010.880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</a:rPr>
                        <a:t>7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Заштитник грађана</a:t>
                      </a:r>
                      <a:endParaRPr lang="sr-Cyrl-R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  <a:latin typeface="Times New Roman"/>
                          <a:ea typeface="Times New Roman"/>
                        </a:rPr>
                        <a:t>8.965.470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r-Cyrl-R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r-Cyrl-R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6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712.369.560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846585"/>
              </p:ext>
            </p:extLst>
          </p:nvPr>
        </p:nvGraphicFramePr>
        <p:xfrm>
          <a:off x="899592" y="1340769"/>
          <a:ext cx="7560841" cy="512156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</a:t>
                      </a:r>
                      <a:r>
                        <a:rPr lang="sr-Cyrl-RS" sz="1500" dirty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Одржавање сеоских и других </a:t>
                      </a:r>
                      <a:r>
                        <a:rPr lang="sr-Cyrl-RS" sz="1100" dirty="0" err="1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некатегорисаних</a:t>
                      </a: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путева на територији општине Раковица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.000.000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42.013.047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59.091.891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Интервенције на бетонским стазама, степеништима и рукохватима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46.285.064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372601"/>
              </p:ext>
            </p:extLst>
          </p:nvPr>
        </p:nvGraphicFramePr>
        <p:xfrm>
          <a:off x="512064" y="1232491"/>
          <a:ext cx="7751203" cy="512385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75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</a:t>
                      </a:r>
                      <a:r>
                        <a:rPr lang="sr-Cyrl-RS" sz="1500" dirty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Набавка грађевинског материјала и опреме за избегла и интерно расељена лица, једнократне помоћи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11.734.709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370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229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151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err="1">
                          <a:effectLst/>
                        </a:rPr>
                        <a:t>Телеасистенција</a:t>
                      </a:r>
                      <a:r>
                        <a:rPr lang="sr-Cyrl-RS" sz="1100" dirty="0">
                          <a:effectLst/>
                        </a:rPr>
                        <a:t> за грађане општине Раковица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400.000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400.000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Координација безбедности саобраћаја на путевима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Текуће одржавање основних школа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0.000.000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9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Улица отвореног срца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900.000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2.018.444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/>
                        <a:t>Сабор духовности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/>
                        <a:t>1.297.000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21">
                <a:tc>
                  <a:txBody>
                    <a:bodyPr/>
                    <a:lstStyle/>
                    <a:p>
                      <a:pPr algn="l"/>
                      <a:r>
                        <a:rPr lang="sr-Cyrl-RS" sz="1100" dirty="0"/>
                        <a:t>Фестивал позоришни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5</a:t>
                      </a:r>
                      <a:r>
                        <a:rPr lang="en-US" sz="1100" dirty="0"/>
                        <a:t>00.000</a:t>
                      </a:r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/>
                        <a:t>3.500.000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534">
                <a:tc>
                  <a:txBody>
                    <a:bodyPr/>
                    <a:lstStyle/>
                    <a:p>
                      <a:pPr algn="l"/>
                      <a:r>
                        <a:rPr lang="sr-Cyrl-RS" sz="1100" dirty="0"/>
                        <a:t>Новогодишњи концерт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/>
                        <a:t>200.000</a:t>
                      </a:r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/>
                        <a:t>300.000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5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err="1">
                          <a:effectLst/>
                        </a:rPr>
                        <a:t>Раковичко</a:t>
                      </a:r>
                      <a:r>
                        <a:rPr lang="sr-Cyrl-RS" sz="1100" dirty="0">
                          <a:effectLst/>
                        </a:rPr>
                        <a:t> лето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250.000</a:t>
                      </a:r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545314"/>
                  </a:ext>
                </a:extLst>
              </a:tr>
              <a:tr h="385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>
                          <a:effectLst/>
                        </a:rPr>
                        <a:t>Дани Раковице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algn="l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2.000.000</a:t>
                      </a:r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250.000</a:t>
                      </a:r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492875"/>
                  </a:ext>
                </a:extLst>
              </a:tr>
              <a:tr h="385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/>
                        <a:t>Подршка старим лицима и особама са инвалидитетом</a:t>
                      </a:r>
                    </a:p>
                    <a:p>
                      <a:pPr algn="l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3.000.000</a:t>
                      </a:r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97122"/>
                  </a:ext>
                </a:extLst>
              </a:tr>
              <a:tr h="385534">
                <a:tc>
                  <a:txBody>
                    <a:bodyPr/>
                    <a:lstStyle/>
                    <a:p>
                      <a:pPr algn="l"/>
                      <a:r>
                        <a:rPr lang="sr-Cyrl-RS" sz="1100" dirty="0"/>
                        <a:t>Припремна настава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/>
                        <a:t>1.500.000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/>
                        <a:t>1.500.000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/>
                        <a:t>2.211.168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68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EEDA4F2C-F545-4855-81A1-E860E41D0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1FD572A9-C2E8-4096-B134-A68670AC9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515429-EBED-4088-ADD8-09978EF669FC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8229600" cy="5577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sr-Cyrl-RS" dirty="0"/>
          </a:p>
          <a:p>
            <a:pPr marL="0" indent="0" algn="just">
              <a:buFont typeface="Arial" pitchFamily="34" charset="0"/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Font typeface="Arial" pitchFamily="34" charset="0"/>
              <a:buNone/>
            </a:pPr>
            <a:endParaRPr lang="sr-Cyrl-RS" dirty="0"/>
          </a:p>
          <a:p>
            <a:pPr marL="0" indent="0" algn="just">
              <a:buFont typeface="Arial" pitchFamily="34" charset="0"/>
              <a:buNone/>
            </a:pPr>
            <a:r>
              <a:rPr lang="sr-Cyrl-RS" dirty="0"/>
              <a:t>Уколико сте заинтересовани да сагледате у целини Одлуку о буџету градске општине Раковица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20</a:t>
            </a:r>
            <a:r>
              <a:rPr lang="en-US" dirty="0"/>
              <a:t>2</a:t>
            </a:r>
            <a:r>
              <a:rPr lang="sr-Cyrl-RS" dirty="0"/>
              <a:t>3. годину, исту можете преузети на следећем </a:t>
            </a:r>
            <a:r>
              <a:rPr lang="sr-Cyrl-RS" dirty="0">
                <a:hlinkClick r:id="rId2"/>
              </a:rPr>
              <a:t>линку</a:t>
            </a:r>
            <a:r>
              <a:rPr lang="sr-Cyrl-RS" dirty="0"/>
              <a:t> интернет странице градске општине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838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1484531"/>
            <a:ext cx="75376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градске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изради буџета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прихода и примања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202</a:t>
            </a:r>
            <a:r>
              <a:rPr lang="en-GB" dirty="0"/>
              <a:t>2</a:t>
            </a:r>
            <a:r>
              <a:rPr lang="sr-Cyrl-RS" dirty="0"/>
              <a:t>. 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расхода и издатака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202</a:t>
            </a:r>
            <a:r>
              <a:rPr lang="en-GB" dirty="0"/>
              <a:t>2</a:t>
            </a:r>
            <a:r>
              <a:rPr lang="sr-Cyrl-RS" dirty="0"/>
              <a:t>. 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градске општине Раковица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20</a:t>
            </a:r>
            <a:r>
              <a:rPr lang="en-GB" dirty="0"/>
              <a:t>23</a:t>
            </a:r>
            <a:r>
              <a:rPr lang="sr-Cyrl-RS" dirty="0"/>
              <a:t>. 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градске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Раковице у заједничком постављању циљева, дефинисању приоритета и планирању развоја наше градске општине.</a:t>
            </a:r>
            <a:endParaRPr lang="sr-Cyrl-RS" dirty="0"/>
          </a:p>
          <a:p>
            <a:pPr algn="r"/>
            <a:endParaRPr lang="sr-Cyrl-RS" dirty="0"/>
          </a:p>
          <a:p>
            <a:pPr algn="r"/>
            <a:r>
              <a:rPr lang="sr-Cyrl-RS" dirty="0"/>
              <a:t>Милош Симић</a:t>
            </a:r>
          </a:p>
          <a:p>
            <a:pPr algn="r"/>
            <a:r>
              <a:rPr lang="sr-Cyrl-RS" dirty="0"/>
              <a:t>Председник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Скупштина Градске општине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Председник Градске општине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Веће Градске општине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Управа Градске општине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Заштитник грађана (Омбудсман)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270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cs typeface="Calibri" panose="020F0502020204030204" pitchFamily="34" charset="0"/>
              </a:rPr>
              <a:t>Месне заједнице</a:t>
            </a:r>
            <a:endParaRPr lang="en-US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cs typeface="Calibri" panose="020F0502020204030204" pitchFamily="34" charset="0"/>
              </a:rPr>
              <a:t>Центар за културу Раковица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sz="1700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	 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6"/>
            <a:ext cx="4038600" cy="237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буџетских средстава: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cs typeface="Calibri" panose="020F0502020204030204" pitchFamily="34" charset="0"/>
              </a:rPr>
              <a:t>ЈП Пословни Центар Раковица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града?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градске општине је правни документ који утврђује план прихода и примања и расхода и издатака градске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градске општине.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и општинска управа спроводе општинску политику, а главна полуга те политике и развоја је управо буџет градске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градску општину Раковица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0" y="148079"/>
            <a:ext cx="8229600" cy="1060243"/>
          </a:xfrm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sr-Cyrl-RS" sz="3000" b="1" dirty="0"/>
              <a:t>Ко све може да учествује у изради</a:t>
            </a:r>
            <a:r>
              <a:rPr lang="en-US" sz="3000" b="1" dirty="0"/>
              <a:t> </a:t>
            </a:r>
            <a:r>
              <a:rPr lang="sr-Cyrl-RS" sz="3000" b="1" dirty="0"/>
              <a:t>буџета</a:t>
            </a:r>
            <a:r>
              <a:rPr lang="en-US" sz="3000" b="1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31310879"/>
              </p:ext>
            </p:extLst>
          </p:nvPr>
        </p:nvGraphicFramePr>
        <p:xfrm>
          <a:off x="1259632" y="1484784"/>
          <a:ext cx="65379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22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5479686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градске 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/>
              <a:t>Раковица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20</a:t>
            </a:r>
            <a:r>
              <a:rPr lang="en-GB" sz="1700" dirty="0"/>
              <a:t>23</a:t>
            </a:r>
            <a:r>
              <a:rPr lang="sr-Cyrl-RS" sz="1700" dirty="0"/>
              <a:t>. 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градске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/>
              <a:t>Раковица за 20</a:t>
            </a:r>
            <a:r>
              <a:rPr lang="en-GB" sz="1700" dirty="0"/>
              <a:t>23</a:t>
            </a:r>
            <a:r>
              <a:rPr lang="sr-Cyrl-RS" sz="1700" dirty="0"/>
              <a:t>. годину планирана су средства из буџета градске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GB" sz="1700" dirty="0"/>
              <a:t>636</a:t>
            </a:r>
            <a:r>
              <a:rPr lang="sr-Cyrl-RS" sz="1700" dirty="0"/>
              <a:t>.</a:t>
            </a:r>
            <a:r>
              <a:rPr lang="en-GB" sz="1700" dirty="0"/>
              <a:t>172</a:t>
            </a:r>
            <a:r>
              <a:rPr lang="sr-Cyrl-RS" sz="1700" dirty="0"/>
              <a:t>.</a:t>
            </a:r>
            <a:r>
              <a:rPr lang="en-GB" sz="1700" dirty="0"/>
              <a:t>876</a:t>
            </a:r>
            <a:r>
              <a:rPr lang="sr-Cyrl-RS" sz="1700" dirty="0"/>
              <a:t> динара и пренета средства из ранијих година у износу од </a:t>
            </a:r>
            <a:r>
              <a:rPr lang="en-GB" sz="1700" dirty="0"/>
              <a:t>76</a:t>
            </a:r>
            <a:r>
              <a:rPr lang="sr-Cyrl-RS" sz="1700" dirty="0"/>
              <a:t>.19</a:t>
            </a:r>
            <a:r>
              <a:rPr lang="en-GB" sz="1700" dirty="0"/>
              <a:t>6</a:t>
            </a:r>
            <a:r>
              <a:rPr lang="sr-Cyrl-RS" sz="1700" dirty="0"/>
              <a:t>.</a:t>
            </a:r>
            <a:r>
              <a:rPr lang="en-GB" sz="1700" dirty="0"/>
              <a:t>6</a:t>
            </a:r>
            <a:r>
              <a:rPr lang="sr-Cyrl-RS" sz="1700" dirty="0"/>
              <a:t>84 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25446799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712</a:t>
            </a:r>
            <a:r>
              <a:rPr lang="sr-Cyrl-RS" sz="4400" b="1" dirty="0">
                <a:solidFill>
                  <a:srgbClr val="FF0000"/>
                </a:solidFill>
              </a:rPr>
              <a:t>.</a:t>
            </a:r>
            <a:r>
              <a:rPr lang="en-GB" sz="4400" b="1" dirty="0">
                <a:solidFill>
                  <a:srgbClr val="FF0000"/>
                </a:solidFill>
              </a:rPr>
              <a:t>369</a:t>
            </a:r>
            <a:r>
              <a:rPr lang="sr-Cyrl-RS" sz="4400" b="1" dirty="0">
                <a:solidFill>
                  <a:srgbClr val="FF0000"/>
                </a:solidFill>
              </a:rPr>
              <a:t>.</a:t>
            </a:r>
            <a:r>
              <a:rPr lang="en-GB" sz="4400" b="1" dirty="0">
                <a:solidFill>
                  <a:srgbClr val="FF0000"/>
                </a:solidFill>
              </a:rPr>
              <a:t>560</a:t>
            </a:r>
            <a:r>
              <a:rPr lang="sr-Cyrl-RS" sz="3600" b="1" dirty="0"/>
              <a:t> 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5254</TotalTime>
  <Words>2158</Words>
  <Application>Microsoft Office PowerPoint</Application>
  <PresentationFormat>Projekcija na ekranu (4:3)</PresentationFormat>
  <Paragraphs>350</Paragraphs>
  <Slides>24</Slides>
  <Notes>6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Calibri</vt:lpstr>
      <vt:lpstr>Times New Roman</vt:lpstr>
      <vt:lpstr>Wingdings</vt:lpstr>
      <vt:lpstr>Custom Design</vt:lpstr>
      <vt:lpstr>ГРАДСКА ОПШТИНА РАКОВИЦА</vt:lpstr>
      <vt:lpstr>PowerPoint prezentacija</vt:lpstr>
      <vt:lpstr>PowerPoint prezentacija</vt:lpstr>
      <vt:lpstr>PowerPoint prezentacija</vt:lpstr>
      <vt:lpstr>Ко се финансира из буџета?</vt:lpstr>
      <vt:lpstr>Како настаје буџет града?</vt:lpstr>
      <vt:lpstr>Ко све може да учествује у изради буџета?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2023. годину</vt:lpstr>
      <vt:lpstr>Структура планираних прихода и примања за 2023. годину</vt:lpstr>
      <vt:lpstr>Шта се променило у односу на 2022. годину?</vt:lpstr>
      <vt:lpstr>На шта се троше јавна средства?</vt:lpstr>
      <vt:lpstr>Шта су расходи и издаци буџета?</vt:lpstr>
      <vt:lpstr>Структура планираних расхода и издатака буџета за 2023. годину</vt:lpstr>
      <vt:lpstr>Структура планираних расхода и издатака буџета за 2023. годину</vt:lpstr>
      <vt:lpstr>Шта се променило у односу на 2022.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Jelena Jovanovic</cp:lastModifiedBy>
  <cp:revision>520</cp:revision>
  <cp:lastPrinted>2019-02-26T08:35:59Z</cp:lastPrinted>
  <dcterms:created xsi:type="dcterms:W3CDTF">2006-08-16T00:00:00Z</dcterms:created>
  <dcterms:modified xsi:type="dcterms:W3CDTF">2023-01-11T12:14:25Z</dcterms:modified>
</cp:coreProperties>
</file>