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75" r:id="rId6"/>
    <p:sldId id="262" r:id="rId7"/>
    <p:sldId id="260" r:id="rId8"/>
    <p:sldId id="261" r:id="rId9"/>
    <p:sldId id="263" r:id="rId10"/>
    <p:sldId id="267" r:id="rId11"/>
    <p:sldId id="264" r:id="rId12"/>
    <p:sldId id="277" r:id="rId13"/>
    <p:sldId id="279" r:id="rId14"/>
    <p:sldId id="266" r:id="rId15"/>
    <p:sldId id="269" r:id="rId16"/>
    <p:sldId id="268" r:id="rId17"/>
    <p:sldId id="276" r:id="rId18"/>
    <p:sldId id="280" r:id="rId19"/>
    <p:sldId id="271" r:id="rId20"/>
    <p:sldId id="272" r:id="rId21"/>
    <p:sldId id="273" r:id="rId22"/>
    <p:sldId id="274" r:id="rId23"/>
    <p:sldId id="281" r:id="rId24"/>
    <p:sldId id="282" r:id="rId2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Svetli stil 3 – Naglašavanj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Umereni stil 4 – Naglašav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8148" autoAdjust="0"/>
  </p:normalViewPr>
  <p:slideViewPr>
    <p:cSldViewPr>
      <p:cViewPr varScale="1">
        <p:scale>
          <a:sx n="79" d="100"/>
          <a:sy n="79" d="100"/>
        </p:scale>
        <p:origin x="16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Gradjanski%20budzet%20primeri\gradjanski-budzet-pite-format%20NC%202501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G:\Gradjanski%20budzet%20primeri\gradjanski-budzet-pite-format%20NC%20250118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r-Cyrl-RS"/>
              <a:t>Структура расхода и издатака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CBFD-4F05-9AEF-BB8ED606699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CBFD-4F05-9AEF-BB8ED6066990}"/>
              </c:ext>
            </c:extLst>
          </c:dPt>
          <c:dPt>
            <c:idx val="2"/>
            <c:bubble3D val="0"/>
            <c:explosion val="3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CBFD-4F05-9AEF-BB8ED606699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CBFD-4F05-9AEF-BB8ED606699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CBFD-4F05-9AEF-BB8ED606699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CBFD-4F05-9AEF-BB8ED6066990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CBFD-4F05-9AEF-BB8ED6066990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CBFD-4F05-9AEF-BB8ED6066990}"/>
              </c:ext>
            </c:extLst>
          </c:dPt>
          <c:dLbls>
            <c:dLbl>
              <c:idx val="0"/>
              <c:layout>
                <c:manualLayout>
                  <c:x val="0.26913199794555714"/>
                  <c:y val="-0.125490196078431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FD-4F05-9AEF-BB8ED6066990}"/>
                </c:ext>
              </c:extLst>
            </c:dLbl>
            <c:dLbl>
              <c:idx val="1"/>
              <c:layout>
                <c:manualLayout>
                  <c:x val="-7.1905495634309188E-2"/>
                  <c:y val="-0.1038031187278060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FD-4F05-9AEF-BB8ED6066990}"/>
                </c:ext>
              </c:extLst>
            </c:dLbl>
            <c:dLbl>
              <c:idx val="2"/>
              <c:layout>
                <c:manualLayout>
                  <c:x val="4.7252182845403182E-2"/>
                  <c:y val="-0.106666666666666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BFD-4F05-9AEF-BB8ED6066990}"/>
                </c:ext>
              </c:extLst>
            </c:dLbl>
            <c:dLbl>
              <c:idx val="3"/>
              <c:layout>
                <c:manualLayout>
                  <c:x val="7.3959938366718034E-2"/>
                  <c:y val="-3.137254901960784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BFD-4F05-9AEF-BB8ED6066990}"/>
                </c:ext>
              </c:extLst>
            </c:dLbl>
            <c:dLbl>
              <c:idx val="4"/>
              <c:layout>
                <c:manualLayout>
                  <c:x val="3.0816640986132512E-2"/>
                  <c:y val="-7.21568627450980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BFD-4F05-9AEF-BB8ED6066990}"/>
                </c:ext>
              </c:extLst>
            </c:dLbl>
            <c:dLbl>
              <c:idx val="5"/>
              <c:layout>
                <c:manualLayout>
                  <c:x val="3.9034411915767848E-2"/>
                  <c:y val="-1.88235294117648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BFD-4F05-9AEF-BB8ED6066990}"/>
                </c:ext>
              </c:extLst>
            </c:dLbl>
            <c:dLbl>
              <c:idx val="6"/>
              <c:layout>
                <c:manualLayout>
                  <c:x val="-6.1633281972265025E-3"/>
                  <c:y val="-0.1286274509803921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BFD-4F05-9AEF-BB8ED6066990}"/>
                </c:ext>
              </c:extLst>
            </c:dLbl>
            <c:dLbl>
              <c:idx val="7"/>
              <c:layout>
                <c:manualLayout>
                  <c:x val="-0.1376476630713919"/>
                  <c:y val="-5.96078431372549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BFD-4F05-9AEF-BB8ED6066990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@</c:formatCode>
                <c:ptCount val="8"/>
                <c:pt idx="0">
                  <c:v>0</c:v>
                </c:pt>
                <c:pt idx="1">
                  <c:v>0</c:v>
                </c:pt>
                <c:pt idx="2" formatCode="General">
                  <c:v>4200000</c:v>
                </c:pt>
                <c:pt idx="3" formatCode="General">
                  <c:v>30000000</c:v>
                </c:pt>
                <c:pt idx="4" formatCode="General">
                  <c:v>17440000</c:v>
                </c:pt>
                <c:pt idx="5" formatCode="General">
                  <c:v>7330000</c:v>
                </c:pt>
                <c:pt idx="6" formatCode="General">
                  <c:v>90963951</c:v>
                </c:pt>
                <c:pt idx="7" formatCode="General">
                  <c:v>10100000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BFD-4F05-9AEF-BB8ED6066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>
          <a:alpha val="90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>
          <a:alpha val="90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343324250681199"/>
          <c:y val="0.35208994708994706"/>
          <c:w val="0.40236148955495005"/>
          <c:h val="0.3648412698412698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03C-4544-89EC-88418DBDA3B8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03C-4544-89EC-88418DBDA3B8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03C-4544-89EC-88418DBDA3B8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03C-4544-89EC-88418DBDA3B8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03C-4544-89EC-88418DBDA3B8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03C-4544-89EC-88418DBDA3B8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03C-4544-89EC-88418DBDA3B8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303C-4544-89EC-88418DBDA3B8}"/>
              </c:ext>
            </c:extLst>
          </c:dPt>
          <c:dLbls>
            <c:dLbl>
              <c:idx val="0"/>
              <c:layout>
                <c:manualLayout>
                  <c:x val="-0.15803814713896461"/>
                  <c:y val="-0.2089947089947089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3C-4544-89EC-88418DBDA3B8}"/>
                </c:ext>
              </c:extLst>
            </c:dLbl>
            <c:dLbl>
              <c:idx val="1"/>
              <c:layout>
                <c:manualLayout>
                  <c:x val="-9.445958219800181E-2"/>
                  <c:y val="-0.1984126984126984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3C-4544-89EC-88418DBDA3B8}"/>
                </c:ext>
              </c:extLst>
            </c:dLbl>
            <c:dLbl>
              <c:idx val="2"/>
              <c:layout>
                <c:manualLayout>
                  <c:x val="6.5395095367847406E-2"/>
                  <c:y val="-0.2513227513227513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3C-4544-89EC-88418DBDA3B8}"/>
                </c:ext>
              </c:extLst>
            </c:dLbl>
            <c:dLbl>
              <c:idx val="7"/>
              <c:layout>
                <c:manualLayout>
                  <c:x val="-0.11444141689373298"/>
                  <c:y val="-3.43915343915343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03C-4544-89EC-88418DBDA3B8}"/>
                </c:ext>
              </c:extLst>
            </c:dLbl>
            <c:spPr>
              <a:solidFill>
                <a:sysClr val="window" lastClr="FFFFFF">
                  <a:alpha val="75000"/>
                </a:sysClr>
              </a:solidFill>
              <a:ln w="9525"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Programi!$D$5:$D$12</c:f>
              <c:strCache>
                <c:ptCount val="8"/>
                <c:pt idx="0">
                  <c:v>ЛОКАЛНИ ЕКОНОМСКИ РАЗВОЈ </c:v>
                </c:pt>
                <c:pt idx="1">
                  <c:v>Програм 7 - Организација саобраћаја и саобраћајна инфраструктуре</c:v>
                </c:pt>
                <c:pt idx="2">
                  <c:v>Основно образовање И ВАСПИТАЊЕ</c:v>
                </c:pt>
                <c:pt idx="3">
                  <c:v>СОЦИЈАЛНА И ДЕЧИЈА ЗАШТИТА </c:v>
                </c:pt>
                <c:pt idx="4">
                  <c:v>Развој културе и информисања</c:v>
                </c:pt>
                <c:pt idx="5">
                  <c:v>Развој спорта и омладине</c:v>
                </c:pt>
                <c:pt idx="6">
                  <c:v>ОПШТЕ УСЛУГЕ ЛОКАЛНЕ САМОУПРАВЕ</c:v>
                </c:pt>
                <c:pt idx="7">
                  <c:v>ПОЛИТИЧКИ СИСТЕМ ЛОКАЛНЕ САМОУПРАВЕ</c:v>
                </c:pt>
              </c:strCache>
            </c:strRef>
          </c:cat>
          <c:val>
            <c:numRef>
              <c:f>Programi!$E$5:$E$12</c:f>
              <c:numCache>
                <c:formatCode>#,##0</c:formatCode>
                <c:ptCount val="8"/>
                <c:pt idx="0">
                  <c:v>600000</c:v>
                </c:pt>
                <c:pt idx="1">
                  <c:v>45013047</c:v>
                </c:pt>
                <c:pt idx="2">
                  <c:v>30000000</c:v>
                </c:pt>
                <c:pt idx="3">
                  <c:v>16490000</c:v>
                </c:pt>
                <c:pt idx="4">
                  <c:v>34353530</c:v>
                </c:pt>
                <c:pt idx="5">
                  <c:v>3200000</c:v>
                </c:pt>
                <c:pt idx="6">
                  <c:v>399237946</c:v>
                </c:pt>
                <c:pt idx="7">
                  <c:v>65469269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03C-4544-89EC-88418DBDA3B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 dirty="0"/>
              <a:t>Структура прихода и примања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sz="1800" b="1" i="0" baseline="0">
                <a:effectLst/>
              </a:rPr>
              <a:t>Структура прихода и примања</a:t>
            </a:r>
            <a:endParaRPr lang="sr-Cyrl-RS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C0A-4C66-B559-5EDCD42A59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C0A-4C66-B559-5EDCD42A59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C0A-4C66-B559-5EDCD42A59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C0A-4C66-B559-5EDCD42A5936}"/>
              </c:ext>
            </c:extLst>
          </c:dPt>
          <c:cat>
            <c:strRef>
              <c:f>'Prihodi i primanja'!$C$6:$C$9</c:f>
              <c:strCache>
                <c:ptCount val="4"/>
                <c:pt idx="0">
                  <c:v>Порески приходи</c:v>
                </c:pt>
                <c:pt idx="1">
                  <c:v>други приходи</c:v>
                </c:pt>
                <c:pt idx="2">
                  <c:v>пренета средства из претходне године</c:v>
                </c:pt>
                <c:pt idx="3">
                  <c:v>Меморандумске ставке</c:v>
                </c:pt>
              </c:strCache>
            </c:strRef>
          </c:cat>
          <c:val>
            <c:numRef>
              <c:f>'Prihodi i primanja'!$D$6:$D$9</c:f>
              <c:numCache>
                <c:formatCode>General</c:formatCode>
                <c:ptCount val="4"/>
                <c:pt idx="0">
                  <c:v>566090558</c:v>
                </c:pt>
                <c:pt idx="1">
                  <c:v>11500000</c:v>
                </c:pt>
                <c:pt idx="2">
                  <c:v>87195984</c:v>
                </c:pt>
                <c:pt idx="3">
                  <c:v>800000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C0A-4C66-B559-5EDCD42A5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0F1112-1AD7-4AA4-9A3A-6A2F46283F61}" type="doc">
      <dgm:prSet loTypeId="urn:microsoft.com/office/officeart/2005/8/layout/radial4" loCatId="relationship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11DA16C6-8CAF-4FBB-83BD-0F15D2F74F48}">
      <dgm:prSet phldrT="[Text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dirty="0"/>
            <a:t>Ко учествује у изради буџета</a:t>
          </a:r>
          <a:r>
            <a:rPr lang="en-US" dirty="0"/>
            <a:t>?</a:t>
          </a:r>
        </a:p>
      </dgm:t>
    </dgm:pt>
    <dgm:pt modelId="{A1BAD192-7F9E-4506-A9B5-420438854D09}" type="parTrans" cxnId="{1DC4AA6E-4FBB-45FD-B7E3-8ADF4F407287}">
      <dgm:prSet/>
      <dgm:spPr/>
      <dgm:t>
        <a:bodyPr/>
        <a:lstStyle/>
        <a:p>
          <a:endParaRPr lang="en-US"/>
        </a:p>
      </dgm:t>
    </dgm:pt>
    <dgm:pt modelId="{6696F078-C7FA-4086-9084-D1C94F161CC1}" type="sibTrans" cxnId="{1DC4AA6E-4FBB-45FD-B7E3-8ADF4F407287}">
      <dgm:prSet/>
      <dgm:spPr/>
      <dgm:t>
        <a:bodyPr/>
        <a:lstStyle/>
        <a:p>
          <a:endParaRPr lang="en-US"/>
        </a:p>
      </dgm:t>
    </dgm:pt>
    <dgm:pt modelId="{95B85839-953C-4107-8C12-B28A5A3F45EC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Месне заједнице</a:t>
          </a:r>
          <a:endParaRPr lang="en-US" sz="1400" dirty="0"/>
        </a:p>
      </dgm:t>
    </dgm:pt>
    <dgm:pt modelId="{4FC53550-D4E3-497F-A27C-29619A2A0178}" type="parTrans" cxnId="{9591A664-95AB-411B-8BDD-A66E56D4DE78}">
      <dgm:prSet/>
      <dgm:spPr/>
      <dgm:t>
        <a:bodyPr/>
        <a:lstStyle/>
        <a:p>
          <a:endParaRPr lang="en-US"/>
        </a:p>
      </dgm:t>
    </dgm:pt>
    <dgm:pt modelId="{4ABFBB04-DBE4-4BE3-B5E8-432C6AEBDAEB}" type="sibTrans" cxnId="{9591A664-95AB-411B-8BDD-A66E56D4DE78}">
      <dgm:prSet/>
      <dgm:spPr/>
      <dgm:t>
        <a:bodyPr/>
        <a:lstStyle/>
        <a:p>
          <a:endParaRPr lang="en-US"/>
        </a:p>
      </dgm:t>
    </dgm:pt>
    <dgm:pt modelId="{CA688DA4-D576-48DF-AF56-84A20CF0886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sr-Cyrl-RS" sz="1400" dirty="0"/>
            <a:t>Установе:</a:t>
          </a:r>
        </a:p>
        <a:p>
          <a:pPr algn="l"/>
          <a:r>
            <a:rPr lang="sr-Cyrl-RS" sz="1400" dirty="0"/>
            <a:t>-Центар за културу Раковица</a:t>
          </a:r>
        </a:p>
        <a:p>
          <a:pPr algn="ctr"/>
          <a:endParaRPr lang="en-US" sz="800" dirty="0"/>
        </a:p>
      </dgm:t>
    </dgm:pt>
    <dgm:pt modelId="{227D0F75-A85E-48A0-923F-CAE2CEE8302B}" type="parTrans" cxnId="{B045261B-3FC5-4798-ACC5-A4EFA8749840}">
      <dgm:prSet/>
      <dgm:spPr/>
      <dgm:t>
        <a:bodyPr/>
        <a:lstStyle/>
        <a:p>
          <a:endParaRPr lang="en-US"/>
        </a:p>
      </dgm:t>
    </dgm:pt>
    <dgm:pt modelId="{6A5E5253-4F22-4BE9-A205-8C9003A8F134}" type="sibTrans" cxnId="{B045261B-3FC5-4798-ACC5-A4EFA8749840}">
      <dgm:prSet/>
      <dgm:spPr/>
      <dgm:t>
        <a:bodyPr/>
        <a:lstStyle/>
        <a:p>
          <a:endParaRPr lang="en-US"/>
        </a:p>
      </dgm:t>
    </dgm:pt>
    <dgm:pt modelId="{6310FD69-D567-4069-9125-5C89D7D0366C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Општинска власт и стручне службе</a:t>
          </a:r>
          <a:endParaRPr lang="en-US" sz="1400" dirty="0"/>
        </a:p>
      </dgm:t>
    </dgm:pt>
    <dgm:pt modelId="{2CF35C61-DF83-42FC-A7DB-6665A823676E}" type="parTrans" cxnId="{A0C3F366-7F65-470B-890E-C95A9950A25C}">
      <dgm:prSet/>
      <dgm:spPr/>
      <dgm:t>
        <a:bodyPr/>
        <a:lstStyle/>
        <a:p>
          <a:endParaRPr lang="en-US"/>
        </a:p>
      </dgm:t>
    </dgm:pt>
    <dgm:pt modelId="{8CF377A4-44DD-4AAC-839C-1C1D99FDCD61}" type="sibTrans" cxnId="{A0C3F366-7F65-470B-890E-C95A9950A25C}">
      <dgm:prSet/>
      <dgm:spPr/>
      <dgm:t>
        <a:bodyPr/>
        <a:lstStyle/>
        <a:p>
          <a:endParaRPr lang="en-US"/>
        </a:p>
      </dgm:t>
    </dgm:pt>
    <dgm:pt modelId="{6C20EE09-CEB3-4120-A2AE-760EB636D2A3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Јавно предузеће Пословни центар Раковица</a:t>
          </a:r>
          <a:endParaRPr lang="en-US" sz="1400" dirty="0"/>
        </a:p>
      </dgm:t>
    </dgm:pt>
    <dgm:pt modelId="{E09173DF-6089-43BE-9D41-76A8961283CB}" type="parTrans" cxnId="{5AE93EF6-AA26-40F2-82CD-0D171A34ABA3}">
      <dgm:prSet/>
      <dgm:spPr/>
      <dgm:t>
        <a:bodyPr/>
        <a:lstStyle/>
        <a:p>
          <a:endParaRPr lang="en-US"/>
        </a:p>
      </dgm:t>
    </dgm:pt>
    <dgm:pt modelId="{4E95A4F1-B309-4574-A763-F450CA351982}" type="sibTrans" cxnId="{5AE93EF6-AA26-40F2-82CD-0D171A34ABA3}">
      <dgm:prSet/>
      <dgm:spPr/>
      <dgm:t>
        <a:bodyPr/>
        <a:lstStyle/>
        <a:p>
          <a:endParaRPr lang="en-US"/>
        </a:p>
      </dgm:t>
    </dgm:pt>
    <dgm:pt modelId="{430A538F-CF64-44DA-AB72-CDA9AD20CE83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-Основне школе</a:t>
          </a:r>
        </a:p>
        <a:p>
          <a:endParaRPr lang="en-US" sz="1400" dirty="0"/>
        </a:p>
      </dgm:t>
    </dgm:pt>
    <dgm:pt modelId="{89AB0748-28A5-4AA6-88C2-5A2F850CBA47}" type="parTrans" cxnId="{DB38EC61-5E8E-4B76-A3F5-E2EB5BDBDE46}">
      <dgm:prSet/>
      <dgm:spPr/>
      <dgm:t>
        <a:bodyPr/>
        <a:lstStyle/>
        <a:p>
          <a:endParaRPr lang="en-US"/>
        </a:p>
      </dgm:t>
    </dgm:pt>
    <dgm:pt modelId="{32EE2660-A159-4091-8FA4-7B355AC09DEC}" type="sibTrans" cxnId="{DB38EC61-5E8E-4B76-A3F5-E2EB5BDBDE46}">
      <dgm:prSet/>
      <dgm:spPr/>
      <dgm:t>
        <a:bodyPr/>
        <a:lstStyle/>
        <a:p>
          <a:endParaRPr lang="en-US"/>
        </a:p>
      </dgm:t>
    </dgm:pt>
    <dgm:pt modelId="{E45798DE-B585-4FA9-98B4-DF4CDD2B05E8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Невладине организације (удружења грађана, политичке партије, верске организације</a:t>
          </a:r>
          <a:endParaRPr lang="en-US" sz="1400" dirty="0"/>
        </a:p>
      </dgm:t>
    </dgm:pt>
    <dgm:pt modelId="{C861C673-5748-4D4B-B601-7AB8AA43D86E}" type="parTrans" cxnId="{49770071-AC47-453C-B96D-8878CED0E18F}">
      <dgm:prSet/>
      <dgm:spPr/>
      <dgm:t>
        <a:bodyPr/>
        <a:lstStyle/>
        <a:p>
          <a:endParaRPr lang="en-US"/>
        </a:p>
      </dgm:t>
    </dgm:pt>
    <dgm:pt modelId="{2C2469AF-1E2B-4452-AED5-F7C23C22D80B}" type="sibTrans" cxnId="{49770071-AC47-453C-B96D-8878CED0E18F}">
      <dgm:prSet/>
      <dgm:spPr/>
      <dgm:t>
        <a:bodyPr/>
        <a:lstStyle/>
        <a:p>
          <a:endParaRPr lang="en-US"/>
        </a:p>
      </dgm:t>
    </dgm:pt>
    <dgm:pt modelId="{93BA61E7-081F-4ED9-B60A-AB980AC9A010}" type="pres">
      <dgm:prSet presAssocID="{1B0F1112-1AD7-4AA4-9A3A-6A2F46283F6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38A603F-EC40-41E4-BA70-D5C5F8781BC3}" type="pres">
      <dgm:prSet presAssocID="{11DA16C6-8CAF-4FBB-83BD-0F15D2F74F48}" presName="centerShape" presStyleLbl="node0" presStyleIdx="0" presStyleCnt="1" custScaleX="130189" custScaleY="123585"/>
      <dgm:spPr/>
    </dgm:pt>
    <dgm:pt modelId="{1B17F103-9216-4974-BE9E-F576C0AB9A07}" type="pres">
      <dgm:prSet presAssocID="{4FC53550-D4E3-497F-A27C-29619A2A0178}" presName="parTrans" presStyleLbl="bgSibTrans2D1" presStyleIdx="0" presStyleCnt="6"/>
      <dgm:spPr/>
    </dgm:pt>
    <dgm:pt modelId="{DBDFA7ED-47C4-4DAE-BCB0-FDCE24E0A939}" type="pres">
      <dgm:prSet presAssocID="{95B85839-953C-4107-8C12-B28A5A3F45EC}" presName="node" presStyleLbl="node1" presStyleIdx="0" presStyleCnt="6" custScaleX="91303" custScaleY="69818" custRadScaleRad="90452" custRadScaleInc="3345">
        <dgm:presLayoutVars>
          <dgm:bulletEnabled val="1"/>
        </dgm:presLayoutVars>
      </dgm:prSet>
      <dgm:spPr/>
    </dgm:pt>
    <dgm:pt modelId="{FDD76D25-2A08-46FF-8C07-2877A0C9FB2D}" type="pres">
      <dgm:prSet presAssocID="{227D0F75-A85E-48A0-923F-CAE2CEE8302B}" presName="parTrans" presStyleLbl="bgSibTrans2D1" presStyleIdx="1" presStyleCnt="6"/>
      <dgm:spPr/>
    </dgm:pt>
    <dgm:pt modelId="{B8B915FF-FAD2-4327-A8E8-FB9B137542A2}" type="pres">
      <dgm:prSet presAssocID="{CA688DA4-D576-48DF-AF56-84A20CF08864}" presName="node" presStyleLbl="node1" presStyleIdx="1" presStyleCnt="6" custScaleX="170489" custScaleY="105801" custRadScaleRad="140961" custRadScaleInc="-28911">
        <dgm:presLayoutVars>
          <dgm:bulletEnabled val="1"/>
        </dgm:presLayoutVars>
      </dgm:prSet>
      <dgm:spPr/>
    </dgm:pt>
    <dgm:pt modelId="{EA842F94-5DAB-40BA-A137-4DDCD4A7DE5B}" type="pres">
      <dgm:prSet presAssocID="{2CF35C61-DF83-42FC-A7DB-6665A823676E}" presName="parTrans" presStyleLbl="bgSibTrans2D1" presStyleIdx="2" presStyleCnt="6" custLinFactNeighborX="10386" custLinFactNeighborY="14049"/>
      <dgm:spPr/>
    </dgm:pt>
    <dgm:pt modelId="{A39EC9E4-4DCD-4C5C-B3E7-3180A7E676BC}" type="pres">
      <dgm:prSet presAssocID="{6310FD69-D567-4069-9125-5C89D7D0366C}" presName="node" presStyleLbl="node1" presStyleIdx="2" presStyleCnt="6" custAng="0" custRadScaleRad="88902" custRadScaleInc="46332">
        <dgm:presLayoutVars>
          <dgm:bulletEnabled val="1"/>
        </dgm:presLayoutVars>
      </dgm:prSet>
      <dgm:spPr/>
    </dgm:pt>
    <dgm:pt modelId="{FBD8A9BB-6C42-4425-B777-7048E4BC7509}" type="pres">
      <dgm:prSet presAssocID="{89AB0748-28A5-4AA6-88C2-5A2F850CBA47}" presName="parTrans" presStyleLbl="bgSibTrans2D1" presStyleIdx="3" presStyleCnt="6" custScaleX="106541" custLinFactNeighborX="2522" custLinFactNeighborY="11808"/>
      <dgm:spPr/>
    </dgm:pt>
    <dgm:pt modelId="{9BBD46BF-6C10-4C41-9833-659933681F6E}" type="pres">
      <dgm:prSet presAssocID="{430A538F-CF64-44DA-AB72-CDA9AD20CE83}" presName="node" presStyleLbl="node1" presStyleIdx="3" presStyleCnt="6" custScaleX="131146" custScaleY="49072" custRadScaleRad="101924" custRadScaleInc="52063">
        <dgm:presLayoutVars>
          <dgm:bulletEnabled val="1"/>
        </dgm:presLayoutVars>
      </dgm:prSet>
      <dgm:spPr/>
    </dgm:pt>
    <dgm:pt modelId="{5587016C-A0FA-4F4B-A93A-619E3C6DAE9A}" type="pres">
      <dgm:prSet presAssocID="{E09173DF-6089-43BE-9D41-76A8961283CB}" presName="parTrans" presStyleLbl="bgSibTrans2D1" presStyleIdx="4" presStyleCnt="6" custLinFactNeighborX="-2247" custLinFactNeighborY="-14015"/>
      <dgm:spPr/>
    </dgm:pt>
    <dgm:pt modelId="{1A97BD5D-D88B-4BDF-9C04-9A8FDBA87F2E}" type="pres">
      <dgm:prSet presAssocID="{6C20EE09-CEB3-4120-A2AE-760EB636D2A3}" presName="node" presStyleLbl="node1" presStyleIdx="4" presStyleCnt="6" custAng="0" custScaleX="97878" custScaleY="108950" custRadScaleRad="108466" custRadScaleInc="14775">
        <dgm:presLayoutVars>
          <dgm:bulletEnabled val="1"/>
        </dgm:presLayoutVars>
      </dgm:prSet>
      <dgm:spPr/>
    </dgm:pt>
    <dgm:pt modelId="{284CB80C-4A81-4C68-A0A3-0C7778EF5784}" type="pres">
      <dgm:prSet presAssocID="{C861C673-5748-4D4B-B601-7AB8AA43D86E}" presName="parTrans" presStyleLbl="bgSibTrans2D1" presStyleIdx="5" presStyleCnt="6"/>
      <dgm:spPr/>
    </dgm:pt>
    <dgm:pt modelId="{8EC7C03A-703D-4B14-80CF-03DA2C962947}" type="pres">
      <dgm:prSet presAssocID="{E45798DE-B585-4FA9-98B4-DF4CDD2B05E8}" presName="node" presStyleLbl="node1" presStyleIdx="5" presStyleCnt="6" custScaleY="176846">
        <dgm:presLayoutVars>
          <dgm:bulletEnabled val="1"/>
        </dgm:presLayoutVars>
      </dgm:prSet>
      <dgm:spPr/>
    </dgm:pt>
  </dgm:ptLst>
  <dgm:cxnLst>
    <dgm:cxn modelId="{F865B612-28FA-4099-B6A6-4B9C14CACDC9}" type="presOf" srcId="{6310FD69-D567-4069-9125-5C89D7D0366C}" destId="{A39EC9E4-4DCD-4C5C-B3E7-3180A7E676BC}" srcOrd="0" destOrd="0" presId="urn:microsoft.com/office/officeart/2005/8/layout/radial4"/>
    <dgm:cxn modelId="{B045261B-3FC5-4798-ACC5-A4EFA8749840}" srcId="{11DA16C6-8CAF-4FBB-83BD-0F15D2F74F48}" destId="{CA688DA4-D576-48DF-AF56-84A20CF08864}" srcOrd="1" destOrd="0" parTransId="{227D0F75-A85E-48A0-923F-CAE2CEE8302B}" sibTransId="{6A5E5253-4F22-4BE9-A205-8C9003A8F134}"/>
    <dgm:cxn modelId="{8643985C-D8A3-4449-9001-00469396A97B}" type="presOf" srcId="{227D0F75-A85E-48A0-923F-CAE2CEE8302B}" destId="{FDD76D25-2A08-46FF-8C07-2877A0C9FB2D}" srcOrd="0" destOrd="0" presId="urn:microsoft.com/office/officeart/2005/8/layout/radial4"/>
    <dgm:cxn modelId="{6D2B245D-6BAB-40D3-BABC-C69195B4BB82}" type="presOf" srcId="{89AB0748-28A5-4AA6-88C2-5A2F850CBA47}" destId="{FBD8A9BB-6C42-4425-B777-7048E4BC7509}" srcOrd="0" destOrd="0" presId="urn:microsoft.com/office/officeart/2005/8/layout/radial4"/>
    <dgm:cxn modelId="{DB38EC61-5E8E-4B76-A3F5-E2EB5BDBDE46}" srcId="{11DA16C6-8CAF-4FBB-83BD-0F15D2F74F48}" destId="{430A538F-CF64-44DA-AB72-CDA9AD20CE83}" srcOrd="3" destOrd="0" parTransId="{89AB0748-28A5-4AA6-88C2-5A2F850CBA47}" sibTransId="{32EE2660-A159-4091-8FA4-7B355AC09DEC}"/>
    <dgm:cxn modelId="{9591A664-95AB-411B-8BDD-A66E56D4DE78}" srcId="{11DA16C6-8CAF-4FBB-83BD-0F15D2F74F48}" destId="{95B85839-953C-4107-8C12-B28A5A3F45EC}" srcOrd="0" destOrd="0" parTransId="{4FC53550-D4E3-497F-A27C-29619A2A0178}" sibTransId="{4ABFBB04-DBE4-4BE3-B5E8-432C6AEBDAEB}"/>
    <dgm:cxn modelId="{A0C3F366-7F65-470B-890E-C95A9950A25C}" srcId="{11DA16C6-8CAF-4FBB-83BD-0F15D2F74F48}" destId="{6310FD69-D567-4069-9125-5C89D7D0366C}" srcOrd="2" destOrd="0" parTransId="{2CF35C61-DF83-42FC-A7DB-6665A823676E}" sibTransId="{8CF377A4-44DD-4AAC-839C-1C1D99FDCD61}"/>
    <dgm:cxn modelId="{1DC4AA6E-4FBB-45FD-B7E3-8ADF4F407287}" srcId="{1B0F1112-1AD7-4AA4-9A3A-6A2F46283F61}" destId="{11DA16C6-8CAF-4FBB-83BD-0F15D2F74F48}" srcOrd="0" destOrd="0" parTransId="{A1BAD192-7F9E-4506-A9B5-420438854D09}" sibTransId="{6696F078-C7FA-4086-9084-D1C94F161CC1}"/>
    <dgm:cxn modelId="{49770071-AC47-453C-B96D-8878CED0E18F}" srcId="{11DA16C6-8CAF-4FBB-83BD-0F15D2F74F48}" destId="{E45798DE-B585-4FA9-98B4-DF4CDD2B05E8}" srcOrd="5" destOrd="0" parTransId="{C861C673-5748-4D4B-B601-7AB8AA43D86E}" sibTransId="{2C2469AF-1E2B-4452-AED5-F7C23C22D80B}"/>
    <dgm:cxn modelId="{A2FE4574-F8B3-4E6D-B3DD-C718BA6773D1}" type="presOf" srcId="{4FC53550-D4E3-497F-A27C-29619A2A0178}" destId="{1B17F103-9216-4974-BE9E-F576C0AB9A07}" srcOrd="0" destOrd="0" presId="urn:microsoft.com/office/officeart/2005/8/layout/radial4"/>
    <dgm:cxn modelId="{CF694987-70DA-453C-8573-6135D716C888}" type="presOf" srcId="{11DA16C6-8CAF-4FBB-83BD-0F15D2F74F48}" destId="{A38A603F-EC40-41E4-BA70-D5C5F8781BC3}" srcOrd="0" destOrd="0" presId="urn:microsoft.com/office/officeart/2005/8/layout/radial4"/>
    <dgm:cxn modelId="{579C4699-B5C2-481A-A1EF-6E92DA4549D5}" type="presOf" srcId="{1B0F1112-1AD7-4AA4-9A3A-6A2F46283F61}" destId="{93BA61E7-081F-4ED9-B60A-AB980AC9A010}" srcOrd="0" destOrd="0" presId="urn:microsoft.com/office/officeart/2005/8/layout/radial4"/>
    <dgm:cxn modelId="{F50584A2-BECA-42DC-9319-1166FFACBF4C}" type="presOf" srcId="{E09173DF-6089-43BE-9D41-76A8961283CB}" destId="{5587016C-A0FA-4F4B-A93A-619E3C6DAE9A}" srcOrd="0" destOrd="0" presId="urn:microsoft.com/office/officeart/2005/8/layout/radial4"/>
    <dgm:cxn modelId="{728DFCBA-559F-4E74-96AE-7A05CF9DEF65}" type="presOf" srcId="{C861C673-5748-4D4B-B601-7AB8AA43D86E}" destId="{284CB80C-4A81-4C68-A0A3-0C7778EF5784}" srcOrd="0" destOrd="0" presId="urn:microsoft.com/office/officeart/2005/8/layout/radial4"/>
    <dgm:cxn modelId="{C1B487BB-B4E0-4E5B-BCEC-686F78885C55}" type="presOf" srcId="{2CF35C61-DF83-42FC-A7DB-6665A823676E}" destId="{EA842F94-5DAB-40BA-A137-4DDCD4A7DE5B}" srcOrd="0" destOrd="0" presId="urn:microsoft.com/office/officeart/2005/8/layout/radial4"/>
    <dgm:cxn modelId="{D86641DA-B168-4B1D-9172-D93E7A0AC848}" type="presOf" srcId="{430A538F-CF64-44DA-AB72-CDA9AD20CE83}" destId="{9BBD46BF-6C10-4C41-9833-659933681F6E}" srcOrd="0" destOrd="0" presId="urn:microsoft.com/office/officeart/2005/8/layout/radial4"/>
    <dgm:cxn modelId="{1F3FAFE1-5A8F-4B62-8B74-450DC5A9EB72}" type="presOf" srcId="{CA688DA4-D576-48DF-AF56-84A20CF08864}" destId="{B8B915FF-FAD2-4327-A8E8-FB9B137542A2}" srcOrd="0" destOrd="0" presId="urn:microsoft.com/office/officeart/2005/8/layout/radial4"/>
    <dgm:cxn modelId="{275797E5-0E58-434B-94E1-F2DDEAA97535}" type="presOf" srcId="{6C20EE09-CEB3-4120-A2AE-760EB636D2A3}" destId="{1A97BD5D-D88B-4BDF-9C04-9A8FDBA87F2E}" srcOrd="0" destOrd="0" presId="urn:microsoft.com/office/officeart/2005/8/layout/radial4"/>
    <dgm:cxn modelId="{E7E39EE9-1A35-4846-AA7B-A19C21AD61E0}" type="presOf" srcId="{E45798DE-B585-4FA9-98B4-DF4CDD2B05E8}" destId="{8EC7C03A-703D-4B14-80CF-03DA2C962947}" srcOrd="0" destOrd="0" presId="urn:microsoft.com/office/officeart/2005/8/layout/radial4"/>
    <dgm:cxn modelId="{DBC7D7EC-091D-4416-8BFD-8EDCE836F21B}" type="presOf" srcId="{95B85839-953C-4107-8C12-B28A5A3F45EC}" destId="{DBDFA7ED-47C4-4DAE-BCB0-FDCE24E0A939}" srcOrd="0" destOrd="0" presId="urn:microsoft.com/office/officeart/2005/8/layout/radial4"/>
    <dgm:cxn modelId="{5AE93EF6-AA26-40F2-82CD-0D171A34ABA3}" srcId="{11DA16C6-8CAF-4FBB-83BD-0F15D2F74F48}" destId="{6C20EE09-CEB3-4120-A2AE-760EB636D2A3}" srcOrd="4" destOrd="0" parTransId="{E09173DF-6089-43BE-9D41-76A8961283CB}" sibTransId="{4E95A4F1-B309-4574-A763-F450CA351982}"/>
    <dgm:cxn modelId="{2F94E740-0BFA-4DF0-8C09-A6437C66ED56}" type="presParOf" srcId="{93BA61E7-081F-4ED9-B60A-AB980AC9A010}" destId="{A38A603F-EC40-41E4-BA70-D5C5F8781BC3}" srcOrd="0" destOrd="0" presId="urn:microsoft.com/office/officeart/2005/8/layout/radial4"/>
    <dgm:cxn modelId="{B8439A57-CAE3-41EF-A78F-C6A37C13BD87}" type="presParOf" srcId="{93BA61E7-081F-4ED9-B60A-AB980AC9A010}" destId="{1B17F103-9216-4974-BE9E-F576C0AB9A07}" srcOrd="1" destOrd="0" presId="urn:microsoft.com/office/officeart/2005/8/layout/radial4"/>
    <dgm:cxn modelId="{6E5BE31F-FF78-4D0F-BEFC-68EF4281B80F}" type="presParOf" srcId="{93BA61E7-081F-4ED9-B60A-AB980AC9A010}" destId="{DBDFA7ED-47C4-4DAE-BCB0-FDCE24E0A939}" srcOrd="2" destOrd="0" presId="urn:microsoft.com/office/officeart/2005/8/layout/radial4"/>
    <dgm:cxn modelId="{FEFA30BD-725B-4BB4-A474-E4B567B2494C}" type="presParOf" srcId="{93BA61E7-081F-4ED9-B60A-AB980AC9A010}" destId="{FDD76D25-2A08-46FF-8C07-2877A0C9FB2D}" srcOrd="3" destOrd="0" presId="urn:microsoft.com/office/officeart/2005/8/layout/radial4"/>
    <dgm:cxn modelId="{D652E03D-2CAE-4948-A4FF-1238EA26F20E}" type="presParOf" srcId="{93BA61E7-081F-4ED9-B60A-AB980AC9A010}" destId="{B8B915FF-FAD2-4327-A8E8-FB9B137542A2}" srcOrd="4" destOrd="0" presId="urn:microsoft.com/office/officeart/2005/8/layout/radial4"/>
    <dgm:cxn modelId="{032B96EF-4AB3-4A3D-A7A7-B0B48707FB8C}" type="presParOf" srcId="{93BA61E7-081F-4ED9-B60A-AB980AC9A010}" destId="{EA842F94-5DAB-40BA-A137-4DDCD4A7DE5B}" srcOrd="5" destOrd="0" presId="urn:microsoft.com/office/officeart/2005/8/layout/radial4"/>
    <dgm:cxn modelId="{FFA81FFD-63BC-4046-8E78-B766D4D121E2}" type="presParOf" srcId="{93BA61E7-081F-4ED9-B60A-AB980AC9A010}" destId="{A39EC9E4-4DCD-4C5C-B3E7-3180A7E676BC}" srcOrd="6" destOrd="0" presId="urn:microsoft.com/office/officeart/2005/8/layout/radial4"/>
    <dgm:cxn modelId="{AE653475-0967-4F3F-9161-FF9494EB8FBF}" type="presParOf" srcId="{93BA61E7-081F-4ED9-B60A-AB980AC9A010}" destId="{FBD8A9BB-6C42-4425-B777-7048E4BC7509}" srcOrd="7" destOrd="0" presId="urn:microsoft.com/office/officeart/2005/8/layout/radial4"/>
    <dgm:cxn modelId="{221B8DA4-3ADC-48BD-B853-56C898B1F80A}" type="presParOf" srcId="{93BA61E7-081F-4ED9-B60A-AB980AC9A010}" destId="{9BBD46BF-6C10-4C41-9833-659933681F6E}" srcOrd="8" destOrd="0" presId="urn:microsoft.com/office/officeart/2005/8/layout/radial4"/>
    <dgm:cxn modelId="{329F484A-DB22-4277-9225-6866880957A4}" type="presParOf" srcId="{93BA61E7-081F-4ED9-B60A-AB980AC9A010}" destId="{5587016C-A0FA-4F4B-A93A-619E3C6DAE9A}" srcOrd="9" destOrd="0" presId="urn:microsoft.com/office/officeart/2005/8/layout/radial4"/>
    <dgm:cxn modelId="{28F61EA5-A474-46A0-8314-182EB8264325}" type="presParOf" srcId="{93BA61E7-081F-4ED9-B60A-AB980AC9A010}" destId="{1A97BD5D-D88B-4BDF-9C04-9A8FDBA87F2E}" srcOrd="10" destOrd="0" presId="urn:microsoft.com/office/officeart/2005/8/layout/radial4"/>
    <dgm:cxn modelId="{21E8B4B7-F908-49AB-BDD3-8B495A71A8CD}" type="presParOf" srcId="{93BA61E7-081F-4ED9-B60A-AB980AC9A010}" destId="{284CB80C-4A81-4C68-A0A3-0C7778EF5784}" srcOrd="11" destOrd="0" presId="urn:microsoft.com/office/officeart/2005/8/layout/radial4"/>
    <dgm:cxn modelId="{24C67001-6E94-4AD5-ABF2-838ABE7B59B8}" type="presParOf" srcId="{93BA61E7-081F-4ED9-B60A-AB980AC9A010}" destId="{8EC7C03A-703D-4B14-80CF-03DA2C962947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</a:t>
          </a:r>
          <a:r>
            <a:rPr lang="en-US" sz="1400" dirty="0"/>
            <a:t>, </a:t>
          </a:r>
          <a:r>
            <a:rPr lang="sr-Cyrl-RS" sz="1400" dirty="0"/>
            <a:t>односно Града Београда за припрему одлуке о буџету за 20</a:t>
          </a:r>
          <a:r>
            <a:rPr lang="en-GB" sz="1400" dirty="0"/>
            <a:t>2</a:t>
          </a:r>
          <a:r>
            <a:rPr lang="sr-Cyrl-RS" sz="1400" dirty="0"/>
            <a:t>2. годину и др.</a:t>
          </a: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ГО </a:t>
          </a:r>
          <a:r>
            <a:rPr lang="sr-Cyrl-RS" sz="1300" dirty="0">
              <a:solidFill>
                <a:srgbClr val="FF0000"/>
              </a:solidFill>
            </a:rPr>
            <a:t>(665.586.542)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ГО </a:t>
          </a:r>
          <a:r>
            <a:rPr lang="sr-Cyrl-RS" dirty="0">
              <a:solidFill>
                <a:srgbClr val="FF0000"/>
              </a:solidFill>
            </a:rPr>
            <a:t>(578.390.558)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(87.195.984) 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3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2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3" custLinFactNeighborX="31086" custLinFactNeighborY="346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2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3" custScaleX="130342" custScaleY="84618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sr-Latn-RS" dirty="0">
              <a:solidFill>
                <a:srgbClr val="FF0000"/>
              </a:solidFill>
            </a:rPr>
            <a:t>665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586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542</a:t>
          </a:r>
          <a:r>
            <a:rPr lang="sr-Cyrl-RS" dirty="0"/>
            <a:t> 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sr-Latn-RS" dirty="0">
              <a:solidFill>
                <a:srgbClr val="FF0000"/>
              </a:solidFill>
            </a:rPr>
            <a:t>566</a:t>
          </a:r>
          <a:r>
            <a:rPr lang="en-GB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090</a:t>
          </a:r>
          <a:r>
            <a:rPr lang="en-GB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558</a:t>
          </a:r>
          <a:r>
            <a:rPr lang="sr-Cyrl-RS" dirty="0">
              <a:solidFill>
                <a:srgbClr val="FF0000"/>
              </a:solidFill>
            </a:rPr>
            <a:t>  </a:t>
          </a:r>
          <a:r>
            <a:rPr lang="sr-Cyrl-RS" dirty="0"/>
            <a:t>    динара</a:t>
          </a:r>
          <a:r>
            <a:rPr lang="en-GB" dirty="0"/>
            <a:t>.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Меморандумске ставке</a:t>
          </a:r>
          <a:r>
            <a:rPr lang="sr-Cyrl-RS" dirty="0">
              <a:solidFill>
                <a:srgbClr val="FF0000"/>
              </a:solidFill>
            </a:rPr>
            <a:t> 800.000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sr-Cyrl-RS" dirty="0">
              <a:solidFill>
                <a:srgbClr val="FF0000"/>
              </a:solidFill>
            </a:rPr>
            <a:t>1</a:t>
          </a:r>
          <a:r>
            <a:rPr lang="sr-Latn-RS" dirty="0">
              <a:solidFill>
                <a:srgbClr val="FF0000"/>
              </a:solidFill>
            </a:rPr>
            <a:t>1</a:t>
          </a:r>
          <a:r>
            <a:rPr lang="sr-Cyrl-RS" dirty="0">
              <a:solidFill>
                <a:srgbClr val="FF0000"/>
              </a:solidFill>
            </a:rPr>
            <a:t>.5</a:t>
          </a:r>
          <a:r>
            <a:rPr lang="en-GB" dirty="0">
              <a:solidFill>
                <a:srgbClr val="FF0000"/>
              </a:solidFill>
            </a:rPr>
            <a:t>0</a:t>
          </a:r>
          <a:r>
            <a:rPr lang="sr-Cyrl-RS" dirty="0">
              <a:solidFill>
                <a:srgbClr val="FF0000"/>
              </a:solidFill>
            </a:rPr>
            <a:t>0.000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 </a:t>
          </a:r>
          <a:r>
            <a:rPr lang="sr-Cyrl-RS" dirty="0">
              <a:solidFill>
                <a:srgbClr val="FF0000"/>
              </a:solidFill>
            </a:rPr>
            <a:t>0</a:t>
          </a:r>
          <a:r>
            <a:rPr lang="sr-Cyrl-RS" dirty="0"/>
            <a:t> 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продаје финансијске имовине  </a:t>
          </a:r>
          <a:r>
            <a:rPr lang="sr-Cyrl-RS" dirty="0">
              <a:solidFill>
                <a:srgbClr val="FF0000"/>
              </a:solidFill>
            </a:rPr>
            <a:t>0 </a:t>
          </a:r>
          <a:r>
            <a:rPr lang="sr-Cyrl-RS" dirty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Cyrl-RS" sz="1000" dirty="0">
              <a:solidFill>
                <a:srgbClr val="FF0000"/>
              </a:solidFill>
            </a:rPr>
            <a:t>8</a:t>
          </a:r>
          <a:r>
            <a:rPr lang="sr-Latn-RS" sz="1000" dirty="0">
              <a:solidFill>
                <a:srgbClr val="FF0000"/>
              </a:solidFill>
            </a:rPr>
            <a:t>7</a:t>
          </a:r>
          <a:r>
            <a:rPr lang="sr-Cyrl-RS" sz="1000" dirty="0">
              <a:solidFill>
                <a:srgbClr val="FF0000"/>
              </a:solidFill>
            </a:rPr>
            <a:t>.</a:t>
          </a:r>
          <a:r>
            <a:rPr lang="sr-Latn-RS" sz="1000" dirty="0">
              <a:solidFill>
                <a:srgbClr val="FF0000"/>
              </a:solidFill>
            </a:rPr>
            <a:t>19</a:t>
          </a:r>
          <a:r>
            <a:rPr lang="sr-Cyrl-RS" sz="1000" dirty="0">
              <a:solidFill>
                <a:srgbClr val="FF0000"/>
              </a:solidFill>
            </a:rPr>
            <a:t>5.</a:t>
          </a:r>
          <a:r>
            <a:rPr lang="sr-Latn-RS" sz="1000" dirty="0">
              <a:solidFill>
                <a:srgbClr val="FF0000"/>
              </a:solidFill>
            </a:rPr>
            <a:t>984</a:t>
          </a:r>
          <a:r>
            <a:rPr lang="sr-Cyrl-RS" sz="1000" dirty="0">
              <a:solidFill>
                <a:srgbClr val="FF0000"/>
              </a:solidFill>
            </a:rPr>
            <a:t> </a:t>
          </a:r>
          <a:r>
            <a:rPr lang="sr-Latn-RS" sz="1000" dirty="0">
              <a:solidFill>
                <a:srgbClr val="FF0000"/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</dgm:pt>
    <dgm:pt modelId="{63432802-399F-407F-AC10-7219543A0326}" type="pres">
      <dgm:prSet presAssocID="{DB1A1606-130D-4B45-9553-0A0B804495DF}" presName="node" presStyleLbl="vennNode1" presStyleIdx="1" presStyleCnt="7" custRadScaleRad="100326" custRadScaleInc="1805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>
              <a:solidFill>
                <a:srgbClr val="FF0000"/>
              </a:solidFill>
            </a:rPr>
            <a:t>665.586.542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>
              <a:solidFill>
                <a:srgbClr val="FF0000"/>
              </a:solidFill>
            </a:rPr>
            <a:t>204</a:t>
          </a:r>
          <a:r>
            <a:rPr lang="sr-Cyrl-RS" dirty="0">
              <a:solidFill>
                <a:srgbClr val="FF0000"/>
              </a:solidFill>
            </a:rPr>
            <a:t>.546.312</a:t>
          </a:r>
          <a:r>
            <a:rPr lang="ru-RU" dirty="0">
              <a:solidFill>
                <a:srgbClr val="FF0000"/>
              </a:solidFill>
            </a:rPr>
            <a:t> </a:t>
          </a:r>
          <a:r>
            <a:rPr lang="ru-RU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dirty="0">
              <a:solidFill>
                <a:srgbClr val="FF0000"/>
              </a:solidFill>
            </a:rPr>
            <a:t>4.200.000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>
              <a:solidFill>
                <a:srgbClr val="FF0000"/>
              </a:solidFill>
            </a:rPr>
            <a:t>90.963.951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>
              <a:solidFill>
                <a:srgbClr val="FF0000"/>
              </a:solidFill>
            </a:rPr>
            <a:t>301.006.279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>
              <a:solidFill>
                <a:srgbClr val="FF0000"/>
              </a:solidFill>
            </a:rPr>
            <a:t>17.440.000</a:t>
          </a:r>
          <a:r>
            <a:rPr lang="sr-Cyrl-RS" dirty="0">
              <a:solidFill>
                <a:schemeClr val="bg1"/>
              </a:solidFill>
            </a:rPr>
            <a:t> 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>
              <a:solidFill>
                <a:srgbClr val="FF0000"/>
              </a:solidFill>
            </a:rPr>
            <a:t>30.0</a:t>
          </a:r>
          <a:r>
            <a:rPr lang="en-GB" dirty="0">
              <a:solidFill>
                <a:srgbClr val="FF0000"/>
              </a:solidFill>
            </a:rPr>
            <a:t>00</a:t>
          </a:r>
          <a:r>
            <a:rPr lang="sr-Cyrl-RS" dirty="0">
              <a:solidFill>
                <a:srgbClr val="FF0000"/>
              </a:solidFill>
            </a:rPr>
            <a:t>.00</a:t>
          </a:r>
          <a:r>
            <a:rPr lang="en-GB" dirty="0">
              <a:solidFill>
                <a:srgbClr val="FF0000"/>
              </a:solidFill>
            </a:rPr>
            <a:t>0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>
              <a:solidFill>
                <a:srgbClr val="FF0000"/>
              </a:solidFill>
            </a:rPr>
            <a:t>7.330.000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dirty="0">
              <a:solidFill>
                <a:srgbClr val="FF0000"/>
              </a:solidFill>
            </a:rPr>
            <a:t>10.100.000</a:t>
          </a:r>
          <a:r>
            <a:rPr lang="en-GB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</dgm:pt>
  </dgm:ptLst>
  <dgm:cxnLst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A603F-EC40-41E4-BA70-D5C5F8781BC3}">
      <dsp:nvSpPr>
        <dsp:cNvPr id="0" name=""/>
        <dsp:cNvSpPr/>
      </dsp:nvSpPr>
      <dsp:spPr>
        <a:xfrm>
          <a:off x="2102207" y="2188730"/>
          <a:ext cx="2280191" cy="2164526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600" kern="1200" dirty="0"/>
            <a:t>Ко учествује у изради буџета</a:t>
          </a:r>
          <a:r>
            <a:rPr lang="en-US" sz="2600" kern="1200" dirty="0"/>
            <a:t>?</a:t>
          </a:r>
        </a:p>
      </dsp:txBody>
      <dsp:txXfrm>
        <a:off x="2436133" y="2505717"/>
        <a:ext cx="1612339" cy="1530552"/>
      </dsp:txXfrm>
    </dsp:sp>
    <dsp:sp modelId="{1B17F103-9216-4974-BE9E-F576C0AB9A07}">
      <dsp:nvSpPr>
        <dsp:cNvPr id="0" name=""/>
        <dsp:cNvSpPr/>
      </dsp:nvSpPr>
      <dsp:spPr>
        <a:xfrm rot="10860210">
          <a:off x="840814" y="2989789"/>
          <a:ext cx="1192295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FA7ED-47C4-4DAE-BCB0-FDCE24E0A939}">
      <dsp:nvSpPr>
        <dsp:cNvPr id="0" name=""/>
        <dsp:cNvSpPr/>
      </dsp:nvSpPr>
      <dsp:spPr>
        <a:xfrm>
          <a:off x="281212" y="2886539"/>
          <a:ext cx="1119386" cy="6847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Месне заједнице</a:t>
          </a:r>
          <a:endParaRPr lang="en-US" sz="1400" kern="1200" dirty="0"/>
        </a:p>
      </dsp:txBody>
      <dsp:txXfrm>
        <a:off x="301269" y="2906596"/>
        <a:ext cx="1079272" cy="644668"/>
      </dsp:txXfrm>
    </dsp:sp>
    <dsp:sp modelId="{FDD76D25-2A08-46FF-8C07-2877A0C9FB2D}">
      <dsp:nvSpPr>
        <dsp:cNvPr id="0" name=""/>
        <dsp:cNvSpPr/>
      </dsp:nvSpPr>
      <dsp:spPr>
        <a:xfrm rot="13081559">
          <a:off x="877393" y="1789894"/>
          <a:ext cx="1580222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915FF-FAD2-4327-A8E8-FB9B137542A2}">
      <dsp:nvSpPr>
        <dsp:cNvPr id="0" name=""/>
        <dsp:cNvSpPr/>
      </dsp:nvSpPr>
      <dsp:spPr>
        <a:xfrm>
          <a:off x="0" y="1033898"/>
          <a:ext cx="2090217" cy="103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Установе: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-Центар за културу Раковица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</dsp:txBody>
      <dsp:txXfrm>
        <a:off x="30393" y="1064291"/>
        <a:ext cx="2029431" cy="976921"/>
      </dsp:txXfrm>
    </dsp:sp>
    <dsp:sp modelId="{EA842F94-5DAB-40BA-A137-4DDCD4A7DE5B}">
      <dsp:nvSpPr>
        <dsp:cNvPr id="0" name=""/>
        <dsp:cNvSpPr/>
      </dsp:nvSpPr>
      <dsp:spPr>
        <a:xfrm rot="15953976">
          <a:off x="2638241" y="1339317"/>
          <a:ext cx="1207777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EC9E4-4DCD-4C5C-B3E7-3180A7E676BC}">
      <dsp:nvSpPr>
        <dsp:cNvPr id="0" name=""/>
        <dsp:cNvSpPr/>
      </dsp:nvSpPr>
      <dsp:spPr>
        <a:xfrm>
          <a:off x="2460502" y="426022"/>
          <a:ext cx="1226013" cy="98081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Општинска власт и стручне службе</a:t>
          </a:r>
          <a:endParaRPr lang="en-US" sz="1400" kern="1200" dirty="0"/>
        </a:p>
      </dsp:txBody>
      <dsp:txXfrm>
        <a:off x="2489229" y="454749"/>
        <a:ext cx="1168559" cy="923356"/>
      </dsp:txXfrm>
    </dsp:sp>
    <dsp:sp modelId="{FBD8A9BB-6C42-4425-B777-7048E4BC7509}">
      <dsp:nvSpPr>
        <dsp:cNvPr id="0" name=""/>
        <dsp:cNvSpPr/>
      </dsp:nvSpPr>
      <dsp:spPr>
        <a:xfrm rot="18217134">
          <a:off x="3549411" y="1459081"/>
          <a:ext cx="1618282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D46BF-6C10-4C41-9833-659933681F6E}">
      <dsp:nvSpPr>
        <dsp:cNvPr id="0" name=""/>
        <dsp:cNvSpPr/>
      </dsp:nvSpPr>
      <dsp:spPr>
        <a:xfrm>
          <a:off x="3936801" y="776634"/>
          <a:ext cx="1607867" cy="48130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-Основне школе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3950898" y="790731"/>
        <a:ext cx="1579673" cy="453109"/>
      </dsp:txXfrm>
    </dsp:sp>
    <dsp:sp modelId="{5587016C-A0FA-4F4B-A93A-619E3C6DAE9A}">
      <dsp:nvSpPr>
        <dsp:cNvPr id="0" name=""/>
        <dsp:cNvSpPr/>
      </dsp:nvSpPr>
      <dsp:spPr>
        <a:xfrm rot="19705950">
          <a:off x="4121598" y="1878263"/>
          <a:ext cx="1660137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7BD5D-D88B-4BDF-9C04-9A8FDBA87F2E}">
      <dsp:nvSpPr>
        <dsp:cNvPr id="0" name=""/>
        <dsp:cNvSpPr/>
      </dsp:nvSpPr>
      <dsp:spPr>
        <a:xfrm>
          <a:off x="5096210" y="1228962"/>
          <a:ext cx="1199997" cy="10685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Јавно предузеће Пословни центар Раковица</a:t>
          </a:r>
          <a:endParaRPr lang="en-US" sz="1400" kern="1200" dirty="0"/>
        </a:p>
      </dsp:txBody>
      <dsp:txXfrm>
        <a:off x="5127508" y="1260260"/>
        <a:ext cx="1137401" cy="1005997"/>
      </dsp:txXfrm>
    </dsp:sp>
    <dsp:sp modelId="{284CB80C-4A81-4C68-A0A3-0C7778EF5784}">
      <dsp:nvSpPr>
        <dsp:cNvPr id="0" name=""/>
        <dsp:cNvSpPr/>
      </dsp:nvSpPr>
      <dsp:spPr>
        <a:xfrm>
          <a:off x="4465735" y="3021412"/>
          <a:ext cx="1431861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7C03A-703D-4B14-80CF-03DA2C962947}">
      <dsp:nvSpPr>
        <dsp:cNvPr id="0" name=""/>
        <dsp:cNvSpPr/>
      </dsp:nvSpPr>
      <dsp:spPr>
        <a:xfrm>
          <a:off x="5284589" y="2403731"/>
          <a:ext cx="1226013" cy="17345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Невладине организације (удружења грађана, политичке партије, верске организације</a:t>
          </a:r>
          <a:endParaRPr lang="en-US" sz="1400" kern="1200" dirty="0"/>
        </a:p>
      </dsp:txBody>
      <dsp:txXfrm>
        <a:off x="5320498" y="2439640"/>
        <a:ext cx="1154195" cy="1662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</a:t>
          </a:r>
          <a:r>
            <a:rPr lang="en-US" sz="1400" kern="1200" dirty="0"/>
            <a:t>, </a:t>
          </a:r>
          <a:r>
            <a:rPr lang="sr-Cyrl-RS" sz="1400" kern="1200" dirty="0"/>
            <a:t>односно Града Београда за припрему одлуке о буџету за 20</a:t>
          </a:r>
          <a:r>
            <a:rPr lang="en-GB" sz="1400" kern="1200" dirty="0"/>
            <a:t>2</a:t>
          </a:r>
          <a:r>
            <a:rPr lang="sr-Cyrl-RS" sz="1400" kern="1200" dirty="0"/>
            <a:t>2. годину и др.</a:t>
          </a:r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839" y="117311"/>
          <a:ext cx="1518127" cy="15181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Средства из буџета ГО </a:t>
          </a:r>
          <a:r>
            <a:rPr lang="sr-Cyrl-RS" sz="1400" kern="1200" dirty="0">
              <a:solidFill>
                <a:srgbClr val="FF0000"/>
              </a:solidFill>
            </a:rPr>
            <a:t>(578.390.558)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224164" y="339636"/>
        <a:ext cx="1073477" cy="1073477"/>
      </dsp:txXfrm>
    </dsp:sp>
    <dsp:sp modelId="{98F3E7AB-6934-48FA-B82F-FBEAF1B2375D}">
      <dsp:nvSpPr>
        <dsp:cNvPr id="0" name=""/>
        <dsp:cNvSpPr/>
      </dsp:nvSpPr>
      <dsp:spPr>
        <a:xfrm>
          <a:off x="1643239" y="436118"/>
          <a:ext cx="880514" cy="880514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1759951" y="772827"/>
        <a:ext cx="647090" cy="207096"/>
      </dsp:txXfrm>
    </dsp:sp>
    <dsp:sp modelId="{2F60A798-586E-4E47-B649-25F047F36835}">
      <dsp:nvSpPr>
        <dsp:cNvPr id="0" name=""/>
        <dsp:cNvSpPr/>
      </dsp:nvSpPr>
      <dsp:spPr>
        <a:xfrm>
          <a:off x="2685345" y="169899"/>
          <a:ext cx="1518127" cy="1518127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Пренета средства из ранијих година</a:t>
          </a:r>
          <a:r>
            <a:rPr lang="sr-Cyrl-RS" sz="1400" kern="1200" dirty="0">
              <a:solidFill>
                <a:srgbClr val="FF0000"/>
              </a:solidFill>
            </a:rPr>
            <a:t> (87.195.984) 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2907670" y="392224"/>
        <a:ext cx="1073477" cy="1073477"/>
      </dsp:txXfrm>
    </dsp:sp>
    <dsp:sp modelId="{41F09F99-3DCC-47E4-9188-F7D103A1F6E3}">
      <dsp:nvSpPr>
        <dsp:cNvPr id="0" name=""/>
        <dsp:cNvSpPr/>
      </dsp:nvSpPr>
      <dsp:spPr>
        <a:xfrm>
          <a:off x="4288424" y="436118"/>
          <a:ext cx="880514" cy="880514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405136" y="617504"/>
        <a:ext cx="647090" cy="517742"/>
      </dsp:txXfrm>
    </dsp:sp>
    <dsp:sp modelId="{6C1FFF0F-B1A4-4C41-B9D3-30452A0DFA4B}">
      <dsp:nvSpPr>
        <dsp:cNvPr id="0" name=""/>
        <dsp:cNvSpPr/>
      </dsp:nvSpPr>
      <dsp:spPr>
        <a:xfrm>
          <a:off x="5292210" y="234070"/>
          <a:ext cx="1978757" cy="128460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ГО </a:t>
          </a:r>
          <a:r>
            <a:rPr lang="sr-Cyrl-RS" sz="1300" kern="1200" dirty="0">
              <a:solidFill>
                <a:srgbClr val="FF0000"/>
              </a:solidFill>
            </a:rPr>
            <a:t>(665.586.542)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81992" y="422197"/>
        <a:ext cx="1399193" cy="9083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kern="1200" dirty="0"/>
            <a:t>Укупни буџетски приходи и примања  </a:t>
          </a:r>
          <a:r>
            <a:rPr lang="sr-Latn-RS" sz="2100" kern="1200" dirty="0">
              <a:solidFill>
                <a:srgbClr val="FF0000"/>
              </a:solidFill>
            </a:rPr>
            <a:t>665</a:t>
          </a:r>
          <a:r>
            <a:rPr lang="sr-Cyrl-RS" sz="2100" kern="1200" dirty="0">
              <a:solidFill>
                <a:srgbClr val="FF0000"/>
              </a:solidFill>
            </a:rPr>
            <a:t>.</a:t>
          </a:r>
          <a:r>
            <a:rPr lang="sr-Latn-RS" sz="2100" kern="1200" dirty="0">
              <a:solidFill>
                <a:srgbClr val="FF0000"/>
              </a:solidFill>
            </a:rPr>
            <a:t>586</a:t>
          </a:r>
          <a:r>
            <a:rPr lang="sr-Cyrl-RS" sz="2100" kern="1200" dirty="0">
              <a:solidFill>
                <a:srgbClr val="FF0000"/>
              </a:solidFill>
            </a:rPr>
            <a:t>.</a:t>
          </a:r>
          <a:r>
            <a:rPr lang="sr-Latn-RS" sz="2100" kern="1200" dirty="0">
              <a:solidFill>
                <a:srgbClr val="FF0000"/>
              </a:solidFill>
            </a:rPr>
            <a:t>542</a:t>
          </a:r>
          <a:r>
            <a:rPr lang="sr-Cyrl-RS" sz="2100" kern="1200" dirty="0"/>
            <a:t> динара</a:t>
          </a:r>
          <a:endParaRPr lang="en-US" sz="21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97786" y="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Приходи од  пореза  </a:t>
          </a:r>
          <a:r>
            <a:rPr lang="sr-Latn-RS" sz="1000" kern="1200" dirty="0">
              <a:solidFill>
                <a:srgbClr val="FF0000"/>
              </a:solidFill>
            </a:rPr>
            <a:t>566</a:t>
          </a:r>
          <a:r>
            <a:rPr lang="en-GB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090</a:t>
          </a:r>
          <a:r>
            <a:rPr lang="en-GB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558</a:t>
          </a:r>
          <a:r>
            <a:rPr lang="sr-Cyrl-RS" sz="1000" kern="1200" dirty="0">
              <a:solidFill>
                <a:srgbClr val="FF0000"/>
              </a:solidFill>
            </a:rPr>
            <a:t>  </a:t>
          </a:r>
          <a:r>
            <a:rPr lang="sr-Cyrl-RS" sz="1000" kern="1200" dirty="0"/>
            <a:t>    динара</a:t>
          </a:r>
          <a:r>
            <a:rPr lang="en-GB" sz="1000" kern="1200" dirty="0"/>
            <a:t>.</a:t>
          </a:r>
          <a:endParaRPr lang="en-US" sz="1000" kern="1200" dirty="0"/>
        </a:p>
      </dsp:txBody>
      <dsp:txXfrm>
        <a:off x="2892883" y="195097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Меморандумске ставке</a:t>
          </a:r>
          <a:r>
            <a:rPr lang="sr-Cyrl-RS" sz="1000" kern="1200" dirty="0">
              <a:solidFill>
                <a:srgbClr val="FF0000"/>
              </a:solidFill>
            </a:rPr>
            <a:t> 800.000</a:t>
          </a:r>
          <a:r>
            <a:rPr lang="sr-Latn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Други приходи  </a:t>
          </a:r>
          <a:r>
            <a:rPr lang="sr-Cyrl-RS" sz="1000" kern="1200" dirty="0">
              <a:solidFill>
                <a:srgbClr val="FF0000"/>
              </a:solidFill>
            </a:rPr>
            <a:t>1</a:t>
          </a:r>
          <a:r>
            <a:rPr lang="sr-Latn-RS" sz="1000" kern="1200" dirty="0">
              <a:solidFill>
                <a:srgbClr val="FF0000"/>
              </a:solidFill>
            </a:rPr>
            <a:t>1</a:t>
          </a:r>
          <a:r>
            <a:rPr lang="sr-Cyrl-RS" sz="1000" kern="1200" dirty="0">
              <a:solidFill>
                <a:srgbClr val="FF0000"/>
              </a:solidFill>
            </a:rPr>
            <a:t>.5</a:t>
          </a:r>
          <a:r>
            <a:rPr lang="en-GB" sz="1000" kern="1200" dirty="0">
              <a:solidFill>
                <a:srgbClr val="FF0000"/>
              </a:solidFill>
            </a:rPr>
            <a:t>0</a:t>
          </a:r>
          <a:r>
            <a:rPr lang="sr-Cyrl-RS" sz="1000" kern="1200" dirty="0">
              <a:solidFill>
                <a:srgbClr val="FF0000"/>
              </a:solidFill>
            </a:rPr>
            <a:t>0.000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продаје нефинансијске имовине  </a:t>
          </a:r>
          <a:r>
            <a:rPr lang="sr-Cyrl-RS" sz="1000" kern="1200" dirty="0">
              <a:solidFill>
                <a:srgbClr val="FF0000"/>
              </a:solidFill>
            </a:rPr>
            <a:t>0</a:t>
          </a:r>
          <a:r>
            <a:rPr lang="sr-Cyrl-RS" sz="1000" kern="1200" dirty="0"/>
            <a:t> динара</a:t>
          </a:r>
          <a:endParaRPr lang="en-US" sz="10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продаје финансијске имовине  </a:t>
          </a:r>
          <a:r>
            <a:rPr lang="sr-Cyrl-RS" sz="1000" kern="1200" dirty="0">
              <a:solidFill>
                <a:srgbClr val="FF0000"/>
              </a:solidFill>
            </a:rPr>
            <a:t>0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Cyrl-RS" sz="1000" kern="1200" dirty="0">
              <a:solidFill>
                <a:srgbClr val="FF0000"/>
              </a:solidFill>
            </a:rPr>
            <a:t>8</a:t>
          </a:r>
          <a:r>
            <a:rPr lang="sr-Latn-RS" sz="1000" kern="1200" dirty="0">
              <a:solidFill>
                <a:srgbClr val="FF0000"/>
              </a:solidFill>
            </a:rPr>
            <a:t>7</a:t>
          </a:r>
          <a:r>
            <a:rPr lang="sr-Cyrl-RS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19</a:t>
          </a:r>
          <a:r>
            <a:rPr lang="sr-Cyrl-RS" sz="1000" kern="1200" dirty="0">
              <a:solidFill>
                <a:srgbClr val="FF0000"/>
              </a:solidFill>
            </a:rPr>
            <a:t>5.</a:t>
          </a:r>
          <a:r>
            <a:rPr lang="sr-Latn-RS" sz="1000" kern="1200" dirty="0">
              <a:solidFill>
                <a:srgbClr val="FF0000"/>
              </a:solidFill>
            </a:rPr>
            <a:t>984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Latn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>
              <a:solidFill>
                <a:srgbClr val="FF0000"/>
              </a:solidFill>
            </a:rPr>
            <a:t>665.586.542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ru-RU" sz="1100" kern="1200" dirty="0">
              <a:solidFill>
                <a:srgbClr val="FF0000"/>
              </a:solidFill>
            </a:rPr>
            <a:t>204</a:t>
          </a:r>
          <a:r>
            <a:rPr lang="sr-Cyrl-RS" sz="1100" kern="1200" dirty="0">
              <a:solidFill>
                <a:srgbClr val="FF0000"/>
              </a:solidFill>
            </a:rPr>
            <a:t>.546.312</a:t>
          </a:r>
          <a:r>
            <a:rPr lang="ru-RU" sz="1100" kern="1200" dirty="0">
              <a:solidFill>
                <a:srgbClr val="FF0000"/>
              </a:solidFill>
            </a:rPr>
            <a:t> </a:t>
          </a:r>
          <a:r>
            <a:rPr lang="ru-RU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>
              <a:solidFill>
                <a:srgbClr val="FF0000"/>
              </a:solidFill>
            </a:rPr>
            <a:t>30.0</a:t>
          </a:r>
          <a:r>
            <a:rPr lang="en-GB" sz="1100" kern="1200" dirty="0">
              <a:solidFill>
                <a:srgbClr val="FF0000"/>
              </a:solidFill>
            </a:rPr>
            <a:t>00</a:t>
          </a:r>
          <a:r>
            <a:rPr lang="sr-Cyrl-RS" sz="1100" kern="1200" dirty="0">
              <a:solidFill>
                <a:srgbClr val="FF0000"/>
              </a:solidFill>
            </a:rPr>
            <a:t>.00</a:t>
          </a:r>
          <a:r>
            <a:rPr lang="en-GB" sz="1100" kern="1200" dirty="0">
              <a:solidFill>
                <a:srgbClr val="FF0000"/>
              </a:solidFill>
            </a:rPr>
            <a:t>0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>
              <a:solidFill>
                <a:srgbClr val="FF0000"/>
              </a:solidFill>
            </a:rPr>
            <a:t>301.006.279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Cyrl-RS" sz="1100" kern="1200" dirty="0">
              <a:solidFill>
                <a:srgbClr val="FF0000"/>
              </a:solidFill>
            </a:rPr>
            <a:t>17.440.000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Cyrl-RS" sz="1100" kern="1200" dirty="0">
              <a:solidFill>
                <a:srgbClr val="FF0000"/>
              </a:solidFill>
            </a:rPr>
            <a:t>4.200.000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Cyrl-RS" sz="1100" kern="1200" dirty="0">
              <a:solidFill>
                <a:srgbClr val="FF0000"/>
              </a:solidFill>
            </a:rPr>
            <a:t>7.330.000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Cyrl-RS" sz="1100" kern="1200" dirty="0">
              <a:solidFill>
                <a:srgbClr val="FF0000"/>
              </a:solidFill>
            </a:rPr>
            <a:t>10.100.000</a:t>
          </a:r>
          <a:r>
            <a:rPr lang="en-GB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Cyrl-RS" sz="1100" kern="1200" dirty="0">
              <a:solidFill>
                <a:srgbClr val="FF0000"/>
              </a:solidFill>
            </a:rPr>
            <a:t>90.963.951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72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44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chart" Target="../charts/chart6.xml"/><Relationship Id="rId7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rakovica.rs/servis-gradjana/informator-o-rad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hyperlink" Target="http://openclipart.org/detail/171507/money-pot-by-gnokii-1715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ГРАДСКА ОПШТИНА</a:t>
            </a:r>
            <a:r>
              <a:rPr lang="en-US" dirty="0"/>
              <a:t> </a:t>
            </a:r>
            <a:r>
              <a:rPr lang="sr-Cyrl-RS" dirty="0"/>
              <a:t>РАКОВИЦА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20</a:t>
            </a:r>
            <a:r>
              <a:rPr lang="en-GB" dirty="0"/>
              <a:t>22</a:t>
            </a:r>
            <a:r>
              <a:rPr lang="sr-Cyrl-RS" dirty="0"/>
              <a:t>. 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F86023B-DDCC-4AC1-9187-A0E8D89CA8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82303"/>
            <a:ext cx="2039888" cy="173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100" b="1" dirty="0"/>
              <a:t>Шта су приходи и примања буџета?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168" y="1110754"/>
            <a:ext cx="8229600" cy="5414589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sr-Cyrl-RS" sz="1500" b="1" dirty="0"/>
              <a:t>ПОРЕСКИ ПРИХОДИ </a:t>
            </a:r>
            <a:r>
              <a:rPr lang="sr-Cyrl-RS" sz="1500" dirty="0"/>
              <a:t>обухватају део прихода од пореза на зараде који се оствари на подручју градске општине (остатак припада буџету града), пореза на приходе од самосталних делатности,</a:t>
            </a:r>
            <a:r>
              <a:rPr lang="sr-Cyrl-CS" sz="1500" dirty="0"/>
              <a:t> непокретности, давања у закуп покретних ствари,</a:t>
            </a:r>
            <a:r>
              <a:rPr lang="sr-Latn-RS" sz="1500" dirty="0"/>
              <a:t> </a:t>
            </a:r>
            <a:r>
              <a:rPr lang="sr-Cyrl-CS" sz="1500" dirty="0"/>
              <a:t>порез на наслеђе и поклон, порез на пренос апсолутних права, које наплаћује Пореска управа Републике Србије. Затим порези на имовину и порези на добра и услуге које наплаћује локална пореска администрација.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1500" b="1" dirty="0"/>
              <a:t>ДОНАЦИЈЕ И ТРАНСФЕРИ - </a:t>
            </a:r>
            <a:r>
              <a:rPr lang="sr-Cyrl-CS" sz="1500" b="1" i="1" dirty="0"/>
              <a:t>Донације</a:t>
            </a:r>
            <a:r>
              <a:rPr lang="sr-Cyrl-CS" sz="1500" b="1" dirty="0"/>
              <a:t> </a:t>
            </a:r>
            <a:r>
              <a:rPr lang="sr-Cyrl-CS" sz="1500" dirty="0"/>
              <a:t>се добијају од домаћих и страних инвеститора за различите пројекте. </a:t>
            </a:r>
            <a:r>
              <a:rPr lang="sr-Cyrl-CS" sz="1500" b="1" i="1" dirty="0"/>
              <a:t>Трансфери </a:t>
            </a:r>
            <a:r>
              <a:rPr lang="sr-Cyrl-CS" sz="1500" dirty="0"/>
              <a:t>представљају пренос новчаних средстава из буџета Републике или Града.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1500" b="1" dirty="0"/>
              <a:t>НЕПОРЕСКИ ПРИХОДИ </a:t>
            </a:r>
            <a:r>
              <a:rPr lang="sr-Cyrl-RS" sz="1500" dirty="0"/>
              <a:t>прикупљају се од правних и физичких лица за коришћење јавних добара (накнаде), за пружање одређених јавних услуга (таксе), за кршењ</a:t>
            </a:r>
            <a:r>
              <a:rPr lang="en-US" sz="1500" dirty="0"/>
              <a:t>e </a:t>
            </a:r>
            <a:r>
              <a:rPr lang="sr-Cyrl-RS" sz="1500" dirty="0"/>
              <a:t>уговорених или законских одредби (пенали и казне), као и приходе који се остварују употребом јавне имовине (нпр. накнада за коришћење шумског и пољопривредног земљишта, минералних сировина, закуп пословног простора у јавној својини, накнада за коришћење грађевинског земљишта и сл.).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1500" b="1" dirty="0"/>
              <a:t>ПРИМАЊА ОД ПРОДАЈЕ НЕФИНАНСИЈСКЕ ИМОВИНЕ </a:t>
            </a:r>
            <a:r>
              <a:rPr lang="sr-Cyrl-RS" sz="1500" dirty="0"/>
              <a:t>се остварују продајом непокретности и покретних ствари у власништву градске општине.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500" b="1" dirty="0"/>
              <a:t>ПРИМАЊА ОД ПРОДАЈЕ ФИНАНСИЈСКЕ ИМОВИНЕ </a:t>
            </a:r>
            <a:r>
              <a:rPr lang="ru-RU" sz="1500" dirty="0"/>
              <a:t>.........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500" b="1" dirty="0"/>
              <a:t>ПРЕНЕТА СРЕДСТВА ИЗ РАНИЈИХ ГОДИНА представљају нераспоређени вишак прихода из ранијих година.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500" b="1" dirty="0"/>
              <a:t>ОСТАЛИ ПРИХОДИ обухватају трансфере од физичких и правних лица у корист градске општине, као и све неодређене и мешовите приходе.</a:t>
            </a:r>
            <a:endParaRPr lang="en-US" sz="1500" b="1" dirty="0"/>
          </a:p>
          <a:p>
            <a:pPr lvl="0">
              <a:buFont typeface="Wingdings" pitchFamily="2" charset="2"/>
              <a:buChar char="ü"/>
            </a:pPr>
            <a:endParaRPr lang="sr-Cyrl-C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20</a:t>
            </a:r>
            <a:r>
              <a:rPr lang="en-GB" sz="3000" b="1" dirty="0"/>
              <a:t>2</a:t>
            </a:r>
            <a:r>
              <a:rPr lang="sr-Latn-RS" sz="3000" b="1" dirty="0"/>
              <a:t>2</a:t>
            </a:r>
            <a:r>
              <a:rPr lang="sr-Cyrl-RS" sz="3000" b="1" dirty="0"/>
              <a:t>. 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64986602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20</a:t>
            </a:r>
            <a:r>
              <a:rPr lang="en-GB" sz="2900" b="1" dirty="0"/>
              <a:t>2</a:t>
            </a:r>
            <a:r>
              <a:rPr lang="sr-Cyrl-RS" sz="2900" b="1" dirty="0"/>
              <a:t>2. 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781499"/>
              </p:ext>
            </p:extLst>
          </p:nvPr>
        </p:nvGraphicFramePr>
        <p:xfrm>
          <a:off x="1115616" y="1667235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211731"/>
              </p:ext>
            </p:extLst>
          </p:nvPr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/>
        </p:nvGraphicFramePr>
        <p:xfrm>
          <a:off x="1633537" y="15573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362834"/>
              </p:ext>
            </p:extLst>
          </p:nvPr>
        </p:nvGraphicFramePr>
        <p:xfrm>
          <a:off x="1785937" y="17097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7C89DA76-D0FE-4E2C-B0BF-03B2B3F900A2}"/>
              </a:ext>
            </a:extLst>
          </p:cNvPr>
          <p:cNvGraphicFramePr>
            <a:graphicFrameLocks/>
          </p:cNvGraphicFramePr>
          <p:nvPr/>
        </p:nvGraphicFramePr>
        <p:xfrm>
          <a:off x="1652587" y="1640681"/>
          <a:ext cx="5838825" cy="357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2021. 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r>
              <a:rPr lang="sr-Cyrl-RS" dirty="0"/>
              <a:t>Укупни приходи и примања наше градске општине у 20</a:t>
            </a:r>
            <a:r>
              <a:rPr lang="en-GB" dirty="0"/>
              <a:t>2</a:t>
            </a:r>
            <a:r>
              <a:rPr lang="sr-Cyrl-RS" dirty="0"/>
              <a:t>2. години су се </a:t>
            </a:r>
            <a:r>
              <a:rPr lang="sr-Cyrl-RS" b="1" dirty="0"/>
              <a:t>смањили </a:t>
            </a:r>
            <a:r>
              <a:rPr lang="sr-Cyrl-RS" dirty="0"/>
              <a:t>у односу на последњу измену Одлуке о буџету за 2021. годину за</a:t>
            </a:r>
            <a:r>
              <a:rPr lang="sr-Cyrl-RS" b="1" dirty="0"/>
              <a:t> 21.990.227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b="1" dirty="0"/>
              <a:t>3,31</a:t>
            </a:r>
            <a:r>
              <a:rPr lang="sr-Cyrl-RS" b="1" dirty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831980" y="4310065"/>
            <a:ext cx="6851650" cy="1892264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sr-Cyrl-RS" b="1" dirty="0">
                <a:solidFill>
                  <a:srgbClr val="0070C0"/>
                </a:solidFill>
              </a:rPr>
              <a:t>Порески приходи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су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повећани </a:t>
            </a:r>
            <a:r>
              <a:rPr lang="sr-Cyrl-RS" sz="2800" dirty="0">
                <a:latin typeface="Calibri" panose="020F0502020204030204" pitchFamily="34" charset="0"/>
              </a:rPr>
              <a:t>за 16.664.222 </a:t>
            </a:r>
            <a:r>
              <a:rPr lang="sr-Cyrl-RS" dirty="0"/>
              <a:t>динара.</a:t>
            </a:r>
          </a:p>
          <a:p>
            <a:pPr marL="0" indent="0">
              <a:buNone/>
            </a:pPr>
            <a:r>
              <a:rPr lang="sr-Cyrl-RS" b="1" dirty="0">
                <a:solidFill>
                  <a:srgbClr val="0070C0"/>
                </a:solidFill>
              </a:rPr>
              <a:t>Други приходи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су повећани за износ од 1.000.</a:t>
            </a:r>
            <a:r>
              <a:rPr lang="en-GB" dirty="0"/>
              <a:t>0</a:t>
            </a:r>
            <a:r>
              <a:rPr lang="sr-Cyrl-RS" dirty="0"/>
              <a:t>0</a:t>
            </a:r>
            <a:r>
              <a:rPr lang="en-GB" dirty="0"/>
              <a:t>0</a:t>
            </a:r>
            <a:r>
              <a:rPr lang="sr-Cyrl-RS" dirty="0"/>
              <a:t> динара.</a:t>
            </a:r>
            <a:endParaRPr lang="en-US" dirty="0"/>
          </a:p>
          <a:p>
            <a:pPr marL="0" indent="0">
              <a:buNone/>
            </a:pPr>
            <a:r>
              <a:rPr lang="sr-Cyrl-RS" sz="3200" b="1" dirty="0">
                <a:solidFill>
                  <a:srgbClr val="0070C0"/>
                </a:solidFill>
              </a:rPr>
              <a:t>Пренета неутрошена средства</a:t>
            </a:r>
            <a:r>
              <a:rPr lang="sr-Cyrl-RS" sz="3200" dirty="0">
                <a:solidFill>
                  <a:srgbClr val="FF0000"/>
                </a:solidFill>
              </a:rPr>
              <a:t> </a:t>
            </a:r>
            <a:r>
              <a:rPr lang="sr-Cyrl-RS" sz="3200" dirty="0"/>
              <a:t>су</a:t>
            </a:r>
            <a:r>
              <a:rPr lang="sr-Cyrl-RS" sz="3200" dirty="0">
                <a:solidFill>
                  <a:srgbClr val="FF0000"/>
                </a:solidFill>
              </a:rPr>
              <a:t> </a:t>
            </a:r>
            <a:r>
              <a:rPr lang="sr-Cyrl-RS" sz="3200" dirty="0"/>
              <a:t>повећана за 45.638.558 динара.</a:t>
            </a:r>
          </a:p>
          <a:p>
            <a:pPr marL="0" indent="0">
              <a:buNone/>
            </a:pPr>
            <a:r>
              <a:rPr lang="sr-Cyrl-RS" b="1" dirty="0">
                <a:solidFill>
                  <a:srgbClr val="0070C0"/>
                </a:solidFill>
              </a:rPr>
              <a:t>Меморандумске ставке</a:t>
            </a:r>
            <a:r>
              <a:rPr lang="sr-Cyrl-RS" dirty="0"/>
              <a:t> </a:t>
            </a:r>
            <a:r>
              <a:rPr lang="sr-Cyrl-RS" sz="3200" dirty="0"/>
              <a:t>су</a:t>
            </a:r>
            <a:r>
              <a:rPr lang="sr-Cyrl-RS" sz="3200" dirty="0">
                <a:solidFill>
                  <a:srgbClr val="FF0000"/>
                </a:solidFill>
              </a:rPr>
              <a:t> </a:t>
            </a:r>
            <a:r>
              <a:rPr lang="sr-Cyrl-RS" sz="3200" dirty="0"/>
              <a:t>повећана за 349.736 динара.</a:t>
            </a:r>
          </a:p>
          <a:p>
            <a:pPr marL="0" indent="0">
              <a:buNone/>
            </a:pPr>
            <a:endParaRPr lang="sr-Cyrl-RS" sz="3200" dirty="0"/>
          </a:p>
          <a:p>
            <a:pPr marL="0" lvl="0" indent="0">
              <a:buNone/>
            </a:pPr>
            <a:endParaRPr lang="sr-Cyrl-RS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980" y="2733676"/>
            <a:ext cx="6916484" cy="1483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/>
            <a:endParaRPr lang="sr-Cyrl-R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852936"/>
            <a:ext cx="485775" cy="792088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4310065"/>
            <a:ext cx="485775" cy="156720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Okvir za tekst 2">
            <a:extLst>
              <a:ext uri="{FF2B5EF4-FFF2-40B4-BE49-F238E27FC236}">
                <a16:creationId xmlns:a16="http://schemas.microsoft.com/office/drawing/2014/main" id="{9E1B714F-2077-4CBD-8AAC-81D0E584C974}"/>
              </a:ext>
            </a:extLst>
          </p:cNvPr>
          <p:cNvSpPr txBox="1"/>
          <p:nvPr/>
        </p:nvSpPr>
        <p:spPr>
          <a:xfrm>
            <a:off x="1831980" y="2852936"/>
            <a:ext cx="6556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rgbClr val="FF0000"/>
                </a:solidFill>
              </a:rPr>
              <a:t>Текући трансфери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су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смањени </a:t>
            </a:r>
            <a:r>
              <a:rPr lang="sr-Cyrl-RS" sz="1600" dirty="0">
                <a:latin typeface="Calibri" panose="020F0502020204030204" pitchFamily="34" charset="0"/>
              </a:rPr>
              <a:t>за 85.642.743 </a:t>
            </a:r>
            <a:r>
              <a:rPr lang="sr-Cyrl-RS" dirty="0"/>
              <a:t>динара.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2022. 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градске општине за плате буџетских корисника, набавку роба и услуга, субвенције, дотације и трансфере, социјалну помоћ и остале трошкове које град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града;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градске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665</a:t>
            </a:r>
            <a:r>
              <a:rPr lang="sr-Latn-RS" b="1" dirty="0"/>
              <a:t>.</a:t>
            </a:r>
            <a:r>
              <a:rPr lang="sr-Cyrl-RS" b="1" dirty="0"/>
              <a:t>586</a:t>
            </a:r>
            <a:r>
              <a:rPr lang="sr-Latn-RS" b="1" dirty="0"/>
              <a:t>.</a:t>
            </a:r>
            <a:r>
              <a:rPr lang="sr-Cyrl-RS" b="1" dirty="0"/>
              <a:t>542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100" b="1" dirty="0"/>
              <a:t>Шта су расходи и издаци буџета?</a:t>
            </a:r>
            <a:endParaRPr lang="en-US" sz="2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340768"/>
            <a:ext cx="4038600" cy="4752528"/>
          </a:xfrm>
        </p:spPr>
        <p:txBody>
          <a:bodyPr>
            <a:noAutofit/>
          </a:bodyPr>
          <a:lstStyle/>
          <a:p>
            <a:pPr algn="just"/>
            <a:r>
              <a:rPr lang="sr-Cyrl-RS" sz="1700" b="1" dirty="0"/>
              <a:t>Расходи за запослене </a:t>
            </a:r>
            <a:r>
              <a:rPr lang="sr-Cyrl-RS" sz="1700" dirty="0"/>
              <a:t>представљају све трошкове за запослене, како у управи тако и код буџетских корисника</a:t>
            </a:r>
          </a:p>
          <a:p>
            <a:pPr algn="just"/>
            <a:r>
              <a:rPr lang="sr-Cyrl-RS" sz="1700" b="1" dirty="0"/>
              <a:t>Коришћење роба и услуга </a:t>
            </a:r>
            <a:r>
              <a:rPr lang="sr-Cyrl-RS" sz="1700" dirty="0"/>
  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  </a:r>
          </a:p>
          <a:p>
            <a:pPr algn="just"/>
            <a:r>
              <a:rPr lang="sr-Cyrl-RS" sz="1700" b="1" dirty="0"/>
              <a:t>Дотације и трансфери </a:t>
            </a:r>
            <a:r>
              <a:rPr lang="sr-Cyrl-RS" sz="1700" dirty="0"/>
              <a:t>су трошкови које локална самоуправа </a:t>
            </a:r>
            <a:r>
              <a:rPr lang="ru-RU" sz="1700" dirty="0"/>
              <a:t>има за исплату институцијама које су у примарној надлежности локалног нивоа</a:t>
            </a:r>
            <a:r>
              <a:rPr lang="sr-Cyrl-RS" sz="1700" dirty="0"/>
              <a:t>.</a:t>
            </a:r>
            <a:r>
              <a:rPr lang="en-US" sz="1700" dirty="0"/>
              <a:t> </a:t>
            </a:r>
            <a:endParaRPr lang="sr-Cyrl-RS" sz="1700" dirty="0"/>
          </a:p>
          <a:p>
            <a:pPr algn="just"/>
            <a:r>
              <a:rPr lang="sr-Cyrl-RS" sz="1700" b="1" dirty="0"/>
              <a:t>Остали расходи </a:t>
            </a:r>
            <a:r>
              <a:rPr lang="sr-Cyrl-RS" sz="1700" dirty="0"/>
              <a:t>обухватају дотације невладиним организацијама, порезе, таксе, новчане казне.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615665" y="1340768"/>
            <a:ext cx="4038600" cy="4525963"/>
          </a:xfrm>
        </p:spPr>
        <p:txBody>
          <a:bodyPr>
            <a:normAutofit/>
          </a:bodyPr>
          <a:lstStyle/>
          <a:p>
            <a:pPr algn="just"/>
            <a:r>
              <a:rPr lang="ru-RU" sz="1700" b="1" dirty="0"/>
              <a:t>Субвенције</a:t>
            </a:r>
            <a:r>
              <a:rPr lang="ru-RU" sz="1700" dirty="0"/>
              <a:t> сe одобравају за функционисање</a:t>
            </a:r>
            <a:r>
              <a:rPr lang="sr-Latn-RS" sz="1700" dirty="0"/>
              <a:t> </a:t>
            </a:r>
            <a:r>
              <a:rPr lang="sr-Cyrl-RS" sz="1700" dirty="0"/>
              <a:t>ЈП Пословни центар Раковица</a:t>
            </a:r>
            <a:endParaRPr lang="en-US" sz="1700" dirty="0"/>
          </a:p>
          <a:p>
            <a:pPr algn="just"/>
            <a:r>
              <a:rPr lang="sr-Cyrl-RS" sz="1700" b="1" dirty="0"/>
              <a:t>Социјална заштита </a:t>
            </a:r>
            <a:r>
              <a:rPr lang="sr-Cyrl-RS" sz="1700" dirty="0"/>
              <a:t>обухвата све трошкове исплате социјалне помоћи за различите категорије грађана.</a:t>
            </a:r>
          </a:p>
          <a:p>
            <a:pPr algn="just"/>
            <a:r>
              <a:rPr lang="sr-Cyrl-RS" sz="1700" b="1" dirty="0"/>
              <a:t>Буџетска резерва </a:t>
            </a:r>
            <a:r>
              <a:rPr lang="sr-Cyrl-RS" sz="1700" dirty="0"/>
              <a:t>представља новац који се користи за непланиране или недовољно планиране сврхе, као и у случају ванредних околности.</a:t>
            </a:r>
          </a:p>
          <a:p>
            <a:pPr algn="just"/>
            <a:r>
              <a:rPr lang="sr-Cyrl-RS" sz="1700" b="1" dirty="0"/>
              <a:t>Капитални издаци </a:t>
            </a:r>
            <a:r>
              <a:rPr lang="sr-Cyrl-RS" sz="1700" dirty="0"/>
              <a:t>су трошкови за инвестиционо одржавање постојећих објеката, набавку опреме, машина земљишта и слично.</a:t>
            </a:r>
          </a:p>
          <a:p>
            <a:endParaRPr lang="ru-RU" sz="15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3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2022. 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9196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319958"/>
              </p:ext>
            </p:extLst>
          </p:nvPr>
        </p:nvGraphicFramePr>
        <p:xfrm>
          <a:off x="1187624" y="1916832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2022. годину</a:t>
            </a:r>
            <a:endParaRPr lang="en-US" sz="3200" b="1" dirty="0"/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280260"/>
              </p:ext>
            </p:extLst>
          </p:nvPr>
        </p:nvGraphicFramePr>
        <p:xfrm>
          <a:off x="1633537" y="15573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547285"/>
              </p:ext>
            </p:extLst>
          </p:nvPr>
        </p:nvGraphicFramePr>
        <p:xfrm>
          <a:off x="1187625" y="1709737"/>
          <a:ext cx="6780038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9596412"/>
              </p:ext>
            </p:extLst>
          </p:nvPr>
        </p:nvGraphicFramePr>
        <p:xfrm>
          <a:off x="1938337" y="18621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2090737" y="20145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2021. 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>
              <a:buNone/>
            </a:pPr>
            <a:r>
              <a:rPr lang="sr-Cyrl-RS" sz="2000" dirty="0"/>
              <a:t>Укупни трошкови наше градске општине у 2022. години су се </a:t>
            </a:r>
            <a:r>
              <a:rPr lang="sr-Cyrl-RS" sz="2000" b="1" dirty="0"/>
              <a:t>смањили</a:t>
            </a:r>
            <a:r>
              <a:rPr lang="sr-Cyrl-RS" sz="2000" dirty="0"/>
              <a:t>  у односу на последњу измену Одлуке о буџету за 2021. годину за </a:t>
            </a:r>
            <a:r>
              <a:rPr lang="sr-Cyrl-RS" sz="2000" b="1" dirty="0"/>
              <a:t>21.990.227</a:t>
            </a:r>
            <a:r>
              <a:rPr lang="sr-Cyrl-RS" sz="2000" dirty="0"/>
              <a:t> 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/>
              <a:t>3,31</a:t>
            </a:r>
            <a:r>
              <a:rPr lang="sr-Cyrl-RS" sz="2000" b="1" dirty="0">
                <a:solidFill>
                  <a:srgbClr val="FF0000"/>
                </a:solidFill>
              </a:rPr>
              <a:t> </a:t>
            </a:r>
            <a:r>
              <a:rPr lang="sr-Cyrl-RS" sz="2000" b="1" dirty="0"/>
              <a:t>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615389"/>
            <a:ext cx="6851650" cy="1425054"/>
          </a:xfrm>
        </p:spPr>
        <p:txBody>
          <a:bodyPr rtlCol="0">
            <a:normAutofit fontScale="85000" lnSpcReduction="20000"/>
          </a:bodyPr>
          <a:lstStyle/>
          <a:p>
            <a:pPr marL="0" indent="0">
              <a:buNone/>
            </a:pPr>
            <a:endParaRPr lang="sr-Cyrl-R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sr-Cyrl-RS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 издаци 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су смањени за 10.492.223 динара;</a:t>
            </a:r>
          </a:p>
          <a:p>
            <a:pPr>
              <a:defRPr/>
            </a:pPr>
            <a:r>
              <a:rPr lang="sr-Cyrl-RS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Коришћење роба и услуга</a:t>
            </a:r>
            <a:r>
              <a:rPr lang="sr-Cyrl-RS" sz="1900" dirty="0">
                <a:solidFill>
                  <a:srgbClr val="FF0000"/>
                </a:solidFill>
              </a:rPr>
              <a:t> 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су смањени за</a:t>
            </a:r>
            <a:r>
              <a:rPr lang="sr-Cyrl-R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15.886.826 динара</a:t>
            </a:r>
            <a:r>
              <a:rPr lang="sr-Cyrl-RS" sz="17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;</a:t>
            </a:r>
          </a:p>
          <a:p>
            <a:pPr>
              <a:defRPr/>
            </a:pPr>
            <a:r>
              <a:rPr lang="sr-Cyrl-R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Дотације и трансфери</a:t>
            </a:r>
            <a:r>
              <a:rPr lang="sr-Cyrl-R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altLang="en-U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смањени за 10.500.000 динара</a:t>
            </a:r>
            <a:r>
              <a:rPr lang="sr-Cyrl-RS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defRPr/>
            </a:pPr>
            <a:r>
              <a:rPr lang="sr-Cyrl-RS" sz="2000" b="1" dirty="0">
                <a:solidFill>
                  <a:srgbClr val="FF0000"/>
                </a:solidFill>
              </a:rPr>
              <a:t>Остали расходи </a:t>
            </a:r>
            <a:r>
              <a:rPr lang="sr-Cyrl-RS" sz="2000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altLang="en-US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смањени за 8.765.323 динара</a:t>
            </a:r>
            <a:r>
              <a:rPr lang="sr-Cyrl-RS" sz="2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defRPr/>
            </a:pPr>
            <a:endParaRPr lang="sr-Cyrl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sr-Cyrl-RS" sz="2400" dirty="0"/>
          </a:p>
          <a:p>
            <a:pPr>
              <a:defRPr/>
            </a:pPr>
            <a:endParaRPr lang="sr-Cyrl-RS" sz="17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>
              <a:defRPr/>
            </a:pPr>
            <a:endParaRPr lang="sr-Cyrl-RS" sz="1800" b="1" dirty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>
              <a:defRPr/>
            </a:pPr>
            <a:endParaRPr lang="sr-Cyrl-RS" sz="1700" b="1" dirty="0"/>
          </a:p>
          <a:p>
            <a:pPr>
              <a:defRPr/>
            </a:pPr>
            <a:endParaRPr lang="sr-Cyrl-R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700" dirty="0"/>
          </a:p>
          <a:p>
            <a:pPr>
              <a:defRPr/>
            </a:pPr>
            <a:endParaRPr lang="sr-Cyrl-RS" altLang="en-US" sz="1700" dirty="0"/>
          </a:p>
          <a:p>
            <a:pPr marL="0" indent="0">
              <a:buNone/>
              <a:defRPr/>
            </a:pPr>
            <a:endParaRPr lang="sr-Cyrl-R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4221088"/>
            <a:ext cx="6851650" cy="1544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sr-Cyrl-RS" altLang="en-US" sz="1600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резерве </a:t>
            </a:r>
            <a:r>
              <a:rPr lang="sr-Cyrl-R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су повећана за 1.012.559 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1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Расходи за запослене</a:t>
            </a:r>
            <a:r>
              <a:rPr lang="sr-Cyrl-R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су повећани за 18.965.945 динара</a:t>
            </a:r>
            <a:r>
              <a:rPr lang="sr-Cyrl-RS" sz="1600" dirty="0"/>
              <a:t>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2000" b="1" dirty="0">
                <a:solidFill>
                  <a:srgbClr val="0000FF"/>
                </a:solidFill>
                <a:ea typeface="SimSun" panose="02010600030101010101" pitchFamily="2" charset="-122"/>
              </a:rPr>
              <a:t>Субвенције</a:t>
            </a:r>
            <a:r>
              <a:rPr lang="sr-Cyrl-RS" altLang="en-US" sz="1600" b="1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altLang="en-US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су </a:t>
            </a: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повећане за 1.450.000 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800" b="1" dirty="0">
                <a:solidFill>
                  <a:srgbClr val="0000FF"/>
                </a:solidFill>
                <a:ea typeface="SimSun" panose="02010600030101010101" pitchFamily="2" charset="-122"/>
              </a:rPr>
              <a:t>Социјална помоћ </a:t>
            </a:r>
            <a:r>
              <a:rPr lang="sr-Cyrl-RS" altLang="en-US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је </a:t>
            </a: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повећана за 2.225.641 динара</a:t>
            </a:r>
            <a:r>
              <a:rPr lang="sr-Cyrl-RS" altLang="en-US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;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sr-Cyrl-RS" altLang="en-US" sz="1700" dirty="0">
              <a:ea typeface="SimSun" panose="02010600030101010101" pitchFamily="2" charset="-122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8" y="2784351"/>
            <a:ext cx="485775" cy="1133599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8" y="4293096"/>
            <a:ext cx="485775" cy="1133599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24037"/>
              </p:ext>
            </p:extLst>
          </p:nvPr>
        </p:nvGraphicFramePr>
        <p:xfrm>
          <a:off x="107504" y="894731"/>
          <a:ext cx="7203848" cy="58759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87972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15876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</a:tblGrid>
              <a:tr h="461227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2022. 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37.622.750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33.600.000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600.000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саобраћајне инфраструктуре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45.013.047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871991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30.000.000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16.490.000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34.353.530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773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3.200.000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399.237.946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65.469.269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90241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68982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665.586.542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1" name="AutoShape 4" descr="Резултат слика за gradska opština rakovica">
            <a:extLst>
              <a:ext uri="{FF2B5EF4-FFF2-40B4-BE49-F238E27FC236}">
                <a16:creationId xmlns:a16="http://schemas.microsoft.com/office/drawing/2014/main" id="{843F3F2F-BCCB-4EF4-B47B-AA07A6AB87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Cyrl-RS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3BEC0AFC-20EF-41BF-8670-3276B2C0D2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2032000" cy="203200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4422DD81-088C-4A07-A940-6DD0E1F61B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424" y="332656"/>
            <a:ext cx="2032000" cy="203200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EA16F56-4593-4092-838F-7FD2EAF474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514" y="332656"/>
            <a:ext cx="2736304" cy="212564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43C224EF-AC89-4DC4-A62E-135450EB22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42" y="2780928"/>
            <a:ext cx="2032000" cy="2032000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887AABFF-C2AA-46E3-80F9-6E8A517C2E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729" y="2707337"/>
            <a:ext cx="2736304" cy="2736304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17A65A90-5DFD-49FA-9651-9B5773C783D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446" y="2719387"/>
            <a:ext cx="1729977" cy="2303032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08524BB8-1B55-45A0-B3EF-F87363DE4D3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72" y="5407546"/>
            <a:ext cx="2511800" cy="7692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Cyrl-RS" sz="3100" b="1" dirty="0"/>
              <a:t>Структура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35145"/>
              </p:ext>
            </p:extLst>
          </p:nvPr>
        </p:nvGraphicFramePr>
        <p:xfrm>
          <a:off x="826800" y="1488998"/>
          <a:ext cx="6793200" cy="487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875155"/>
              </p:ext>
            </p:extLst>
          </p:nvPr>
        </p:nvGraphicFramePr>
        <p:xfrm>
          <a:off x="1076325" y="1181096"/>
          <a:ext cx="6991350" cy="464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599490"/>
              </p:ext>
            </p:extLst>
          </p:nvPr>
        </p:nvGraphicFramePr>
        <p:xfrm>
          <a:off x="1070464" y="1181098"/>
          <a:ext cx="6991350" cy="4648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303059"/>
              </p:ext>
            </p:extLst>
          </p:nvPr>
        </p:nvGraphicFramePr>
        <p:xfrm>
          <a:off x="1051792" y="1175812"/>
          <a:ext cx="7003072" cy="4984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571870"/>
              </p:ext>
            </p:extLst>
          </p:nvPr>
        </p:nvGraphicFramePr>
        <p:xfrm>
          <a:off x="826800" y="1028700"/>
          <a:ext cx="7490400" cy="532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96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493170"/>
              </p:ext>
            </p:extLst>
          </p:nvPr>
        </p:nvGraphicFramePr>
        <p:xfrm>
          <a:off x="179512" y="1196753"/>
          <a:ext cx="7488832" cy="5248964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719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3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6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2022. 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Градске 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17.890.778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Председник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13.205.181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34.373.310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4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557.386.693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5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Times New Roman"/>
                          <a:ea typeface="Times New Roman"/>
                        </a:rPr>
                        <a:t>1.600.000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6.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>
                          <a:effectLst/>
                        </a:rPr>
                        <a:t>Центар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културу</a:t>
                      </a:r>
                      <a:r>
                        <a:rPr lang="sr-Cyrl-RS" sz="1500" dirty="0">
                          <a:effectLst/>
                        </a:rPr>
                        <a:t> Раковица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Times New Roman"/>
                          <a:ea typeface="Times New Roman"/>
                        </a:rPr>
                        <a:t>33.003.530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7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Заштитник грађана</a:t>
                      </a:r>
                      <a:endParaRPr lang="sr-Cyrl-R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Times New Roman"/>
                          <a:ea typeface="Times New Roman"/>
                        </a:rPr>
                        <a:t>8.127.050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r-Cyrl-R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r-Cyrl-R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78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78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6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665.586.542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144216"/>
              </p:ext>
            </p:extLst>
          </p:nvPr>
        </p:nvGraphicFramePr>
        <p:xfrm>
          <a:off x="899592" y="1340769"/>
          <a:ext cx="7560841" cy="512156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20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</a:t>
                      </a:r>
                      <a:r>
                        <a:rPr lang="sr-Cyrl-RS" sz="1500" dirty="0">
                          <a:effectLst/>
                        </a:rPr>
                        <a:t>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Одржавање сеоских и других </a:t>
                      </a:r>
                      <a:r>
                        <a:rPr lang="sr-Cyrl-RS" sz="1100" dirty="0" err="1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некатегорисаних</a:t>
                      </a: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путева на територији општине Раковица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652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391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013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Интервенције на бетонским стазама, степеништима и рукохватима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753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.8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49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000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000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пројекти</a:t>
            </a:r>
            <a:r>
              <a:rPr lang="sr-Latn-RS" sz="2800" dirty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176183"/>
              </p:ext>
            </p:extLst>
          </p:nvPr>
        </p:nvGraphicFramePr>
        <p:xfrm>
          <a:off x="457200" y="1196753"/>
          <a:ext cx="7751203" cy="512385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29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75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20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</a:t>
                      </a:r>
                      <a:r>
                        <a:rPr lang="sr-Cyrl-RS" sz="1500" dirty="0">
                          <a:effectLst/>
                        </a:rPr>
                        <a:t>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7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Набавка грађевинског материјала и опреме за избегла и интерно расељена лица, једнократне помоћи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14.386.553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11.734.709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370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3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err="1">
                          <a:effectLst/>
                        </a:rPr>
                        <a:t>Телеасистенција</a:t>
                      </a:r>
                      <a:r>
                        <a:rPr lang="sr-Cyrl-RS" sz="1100" dirty="0">
                          <a:effectLst/>
                        </a:rPr>
                        <a:t> за грађане општине Раковица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600.000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400.000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Координација безбедности саобраћаја на путевима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3.000.000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7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Текуће одржавање основних школа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83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784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Улица отвореног срца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900.000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900.000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dirty="0"/>
                        <a:t>Сабор духовности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300.000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algn="l"/>
                      <a:r>
                        <a:rPr lang="sr-Cyrl-RS" sz="1100" dirty="0"/>
                        <a:t>Фестивал позоришни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2.500.000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4.000.000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5</a:t>
                      </a:r>
                      <a:r>
                        <a:rPr lang="en-US" sz="1100" dirty="0"/>
                        <a:t>00.000</a:t>
                      </a:r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algn="l"/>
                      <a:r>
                        <a:rPr lang="sr-Cyrl-RS" sz="1100" dirty="0"/>
                        <a:t>Новогодишњи концерт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200.000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/>
                        <a:t>200.000</a:t>
                      </a:r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err="1">
                          <a:effectLst/>
                        </a:rPr>
                        <a:t>Раковичко</a:t>
                      </a:r>
                      <a:r>
                        <a:rPr lang="sr-Cyrl-RS" sz="1100" dirty="0">
                          <a:effectLst/>
                        </a:rPr>
                        <a:t> лето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2.000.000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250.000</a:t>
                      </a:r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545314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dirty="0">
                          <a:effectLst/>
                        </a:rPr>
                        <a:t>Дани Раковице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  <a:p>
                      <a:pPr algn="l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2.000.000</a:t>
                      </a:r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250.000</a:t>
                      </a:r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492875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dirty="0"/>
                        <a:t>Подршка старим лицима и особама са инвалидитетом</a:t>
                      </a:r>
                    </a:p>
                    <a:p>
                      <a:pPr algn="l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12.761.280</a:t>
                      </a:r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3.000.000</a:t>
                      </a:r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897122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algn="l"/>
                      <a:r>
                        <a:rPr lang="sr-Cyrl-RS" sz="1100" dirty="0"/>
                        <a:t>Припремна настава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1.500.000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1.500.000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68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EDA4F2C-F545-4855-81A1-E860E41D0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/>
          </a:p>
          <a:p>
            <a:endParaRPr lang="sr-Cyrl-RS" dirty="0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1FD572A9-C2E8-4096-B134-A68670AC9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0515429-EBED-4088-ADD8-09978EF669FC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sr-Cyrl-RS" dirty="0"/>
          </a:p>
          <a:p>
            <a:pPr marL="0" indent="0" algn="just">
              <a:buFont typeface="Arial" pitchFamily="34" charset="0"/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Font typeface="Arial" pitchFamily="34" charset="0"/>
              <a:buNone/>
            </a:pPr>
            <a:endParaRPr lang="sr-Cyrl-RS" dirty="0"/>
          </a:p>
          <a:p>
            <a:pPr marL="0" indent="0" algn="just">
              <a:buFont typeface="Arial" pitchFamily="34" charset="0"/>
              <a:buNone/>
            </a:pPr>
            <a:r>
              <a:rPr lang="sr-Cyrl-RS" dirty="0"/>
              <a:t>Уколико сте заинтересовани да сагледате у целини Одлуку о буџету градске општине Раковица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</a:t>
            </a:r>
            <a:r>
              <a:rPr lang="en-US" dirty="0"/>
              <a:t>2</a:t>
            </a:r>
            <a:r>
              <a:rPr lang="sr-Cyrl-RS" dirty="0"/>
              <a:t>2. годину, исту можете преузети на следећем </a:t>
            </a:r>
            <a:r>
              <a:rPr lang="sr-Cyrl-RS" dirty="0">
                <a:hlinkClick r:id="rId2"/>
              </a:rPr>
              <a:t>линку</a:t>
            </a:r>
            <a:r>
              <a:rPr lang="sr-Cyrl-RS" dirty="0"/>
              <a:t> интернет странице градске општине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838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1484531"/>
            <a:ext cx="75376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градске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изради буџета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прихода и примања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2021. 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расхода и издатака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2021. 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расподељени по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пројекти</a:t>
            </a:r>
            <a:r>
              <a:rPr lang="sr-Latn-RS" dirty="0"/>
              <a:t> </a:t>
            </a:r>
            <a:r>
              <a:rPr lang="sr-Cyrl-RS" dirty="0"/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градске општине Раковица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</a:t>
            </a:r>
            <a:r>
              <a:rPr lang="en-GB" dirty="0"/>
              <a:t>22</a:t>
            </a:r>
            <a:r>
              <a:rPr lang="sr-Cyrl-RS" dirty="0"/>
              <a:t>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градске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Раковице у заједничком постављању циљева, дефинисању приоритета и планирању развоја наше градске општине.</a:t>
            </a:r>
            <a:endParaRPr lang="sr-Cyrl-RS" dirty="0"/>
          </a:p>
          <a:p>
            <a:pPr algn="r"/>
            <a:endParaRPr lang="sr-Cyrl-RS" dirty="0"/>
          </a:p>
          <a:p>
            <a:pPr algn="r"/>
            <a:r>
              <a:rPr lang="sr-Cyrl-RS" dirty="0"/>
              <a:t>Милош Симић</a:t>
            </a:r>
          </a:p>
          <a:p>
            <a:pPr algn="r"/>
            <a:r>
              <a:rPr lang="sr-Cyrl-RS" dirty="0"/>
              <a:t>Председник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038600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Скупштина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Председник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Веће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Управа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Заштитник грађана (Омбудсман)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270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cs typeface="Calibri" panose="020F0502020204030204" pitchFamily="34" charset="0"/>
              </a:rPr>
              <a:t>Месне заједнице</a:t>
            </a:r>
            <a:endParaRPr lang="en-US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cs typeface="Calibri" panose="020F0502020204030204" pitchFamily="34" charset="0"/>
              </a:rPr>
              <a:t>Центар за културу Раковица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en-US" altLang="en-US" sz="17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	 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6"/>
            <a:ext cx="4038600" cy="2373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буџетских средстава: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cs typeface="Calibri" panose="020F0502020204030204" pitchFamily="34" charset="0"/>
              </a:rPr>
              <a:t>ЈП Пословни Центар Раковица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града?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градске општине је правни документ који утврђује план прихода и примања и расхода и издатака градске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градске општине.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и општинска управа спроводе општинску политику, а главна полуга те политике и развоја је управо буџет градске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градску општину Раковица</a:t>
            </a:r>
            <a:r>
              <a:rPr lang="sr-Latn-RS" sz="1700" dirty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820" y="148079"/>
            <a:ext cx="8229600" cy="1060243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sr-Cyrl-RS" sz="3000" b="1" dirty="0"/>
              <a:t>Ко све може да учествује у изради</a:t>
            </a:r>
            <a:r>
              <a:rPr lang="en-US" sz="3000" b="1" dirty="0"/>
              <a:t> </a:t>
            </a:r>
            <a:r>
              <a:rPr lang="sr-Cyrl-RS" sz="3000" b="1" dirty="0"/>
              <a:t>буџета</a:t>
            </a:r>
            <a:r>
              <a:rPr lang="en-US" sz="3000" b="1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31310879"/>
              </p:ext>
            </p:extLst>
          </p:nvPr>
        </p:nvGraphicFramePr>
        <p:xfrm>
          <a:off x="1259632" y="1484784"/>
          <a:ext cx="653792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227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25511915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градске 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Раковица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20</a:t>
            </a:r>
            <a:r>
              <a:rPr lang="en-GB" sz="1700" dirty="0"/>
              <a:t>2</a:t>
            </a:r>
            <a:r>
              <a:rPr lang="sr-Cyrl-RS" sz="1700" dirty="0"/>
              <a:t>2. 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градске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Раковица за 20</a:t>
            </a:r>
            <a:r>
              <a:rPr lang="en-GB" sz="1700" dirty="0"/>
              <a:t>2</a:t>
            </a:r>
            <a:r>
              <a:rPr lang="sr-Cyrl-RS" sz="1700" dirty="0"/>
              <a:t>2. годину планирана су средства из буџета градске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578.390.558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динара и пренета средства из ранијих година у износу од 87.195.984 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14915284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400" b="1" dirty="0">
                <a:solidFill>
                  <a:srgbClr val="FF0000"/>
                </a:solidFill>
              </a:rPr>
              <a:t>665.586.542</a:t>
            </a:r>
            <a:r>
              <a:rPr lang="sr-Cyrl-RS" sz="3600" b="1" dirty="0"/>
              <a:t> динара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5070</TotalTime>
  <Words>2134</Words>
  <Application>Microsoft Office PowerPoint</Application>
  <PresentationFormat>Projekcija na ekranu (4:3)</PresentationFormat>
  <Paragraphs>340</Paragraphs>
  <Slides>24</Slides>
  <Notes>6</Notes>
  <HiddenSlides>0</HiddenSlides>
  <MMClips>0</MMClips>
  <ScaleCrop>false</ScaleCrop>
  <HeadingPairs>
    <vt:vector size="6" baseType="variant">
      <vt:variant>
        <vt:lpstr>Korišćeni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Calibri</vt:lpstr>
      <vt:lpstr>Times New Roman</vt:lpstr>
      <vt:lpstr>Wingdings</vt:lpstr>
      <vt:lpstr>Custom Design</vt:lpstr>
      <vt:lpstr>ГРАДСКА ОПШТИНА РАКОВИЦА</vt:lpstr>
      <vt:lpstr>PowerPoint prezentacija</vt:lpstr>
      <vt:lpstr>PowerPoint prezentacija</vt:lpstr>
      <vt:lpstr>PowerPoint prezentacija</vt:lpstr>
      <vt:lpstr>Ко се финансира из буџета?</vt:lpstr>
      <vt:lpstr>Како настаје буџет града?</vt:lpstr>
      <vt:lpstr>Ко све може да учествује у изради буџета?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2022. годину</vt:lpstr>
      <vt:lpstr>Структура планираних прихода и примања за 2022. годину</vt:lpstr>
      <vt:lpstr>Шта се променило у односу на 2021. годину?</vt:lpstr>
      <vt:lpstr>На шта се троше јавна средства?</vt:lpstr>
      <vt:lpstr>Шта су расходи и издаци буџета?</vt:lpstr>
      <vt:lpstr>Структура планираних расхода и издатака буџета за 2022. годину</vt:lpstr>
      <vt:lpstr>Структура планираних расхода и издатака буџета за 2022. годину</vt:lpstr>
      <vt:lpstr>Шта се променило у односу на 2021. годину?</vt:lpstr>
      <vt:lpstr>Расходи буџета по програмима</vt:lpstr>
      <vt:lpstr>Структура расхода по буџетским програмима</vt:lpstr>
      <vt:lpstr>Расходи буџета расподељени по буџетским корисницима</vt:lpstr>
      <vt:lpstr>Најважнији капитални пројекти</vt:lpstr>
      <vt:lpstr>Најважнији пројекти од интереса за локалну заједницу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Jelena Jovanovic</cp:lastModifiedBy>
  <cp:revision>512</cp:revision>
  <cp:lastPrinted>2019-02-26T08:35:59Z</cp:lastPrinted>
  <dcterms:created xsi:type="dcterms:W3CDTF">2006-08-16T00:00:00Z</dcterms:created>
  <dcterms:modified xsi:type="dcterms:W3CDTF">2022-02-22T07:35:05Z</dcterms:modified>
</cp:coreProperties>
</file>